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Proxima Nova"/>
      <p:regular r:id="rId54"/>
      <p:bold r:id="rId55"/>
      <p:italic r:id="rId56"/>
      <p:boldItalic r:id="rId57"/>
    </p:embeddedFont>
    <p:embeddedFont>
      <p:font typeface="Proxima Nova Semibold"/>
      <p:regular r:id="rId58"/>
      <p:bold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roximaNovaSemibol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roximaNova-bold.fntdata"/><Relationship Id="rId10" Type="http://schemas.openxmlformats.org/officeDocument/2006/relationships/slide" Target="slides/slide5.xml"/><Relationship Id="rId54" Type="http://schemas.openxmlformats.org/officeDocument/2006/relationships/font" Target="fonts/ProximaNova-regular.fntdata"/><Relationship Id="rId13" Type="http://schemas.openxmlformats.org/officeDocument/2006/relationships/slide" Target="slides/slide8.xml"/><Relationship Id="rId57" Type="http://schemas.openxmlformats.org/officeDocument/2006/relationships/font" Target="fonts/ProximaNova-boldItalic.fntdata"/><Relationship Id="rId12" Type="http://schemas.openxmlformats.org/officeDocument/2006/relationships/slide" Target="slides/slide7.xml"/><Relationship Id="rId56" Type="http://schemas.openxmlformats.org/officeDocument/2006/relationships/font" Target="fonts/ProximaNova-italic.fntdata"/><Relationship Id="rId15" Type="http://schemas.openxmlformats.org/officeDocument/2006/relationships/slide" Target="slides/slide10.xml"/><Relationship Id="rId59" Type="http://schemas.openxmlformats.org/officeDocument/2006/relationships/font" Target="fonts/ProximaNovaSemibold-bold.fntdata"/><Relationship Id="rId14" Type="http://schemas.openxmlformats.org/officeDocument/2006/relationships/slide" Target="slides/slide9.xml"/><Relationship Id="rId58" Type="http://schemas.openxmlformats.org/officeDocument/2006/relationships/font" Target="fonts/ProximaNova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c2d58365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c2d58365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c2d5836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c2d5836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c2d58365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c2d58365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c2d58365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c2d58365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c2d58365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c2d58365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c2d58365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c2d58365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c2d58365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c2d58365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c2d58365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c2d58365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c21b8bd4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c21b8bd4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c2d58365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c2d58365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c21b8bd4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c21b8bd4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c2d58365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c2d58365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c2d58365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c2d58365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c2d58365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c2d58365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c2d583657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c2d583657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c2d583657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c2d583657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c2d58365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c2d58365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c2d583657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c2d583657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c2d58365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c2d58365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c2d583657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c2d583657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c2d583657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c2d583657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c2d5836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c2d5836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c4e6744c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c4e6744c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c4e674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c4e674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c4e6744c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c4e6744c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c4e6744c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c4e6744c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c4e6744c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c4e6744c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c4e6744c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c4e6744c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c21b8bd4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c21b8bd4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6c49155b5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c49155b5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c49155b5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c49155b5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c49155b5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c49155b5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c2d58365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c2d58365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c49155b5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c49155b5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c49155b5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6c49155b5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c49155b5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c49155b5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c49155b5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c49155b5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c49155b5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c49155b5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c2d583657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c2d583657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6c2d58365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6c2d58365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c2d58365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c2d58365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c2d58365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c2d58365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c21b8bd4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c21b8bd4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c2d58365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c2d5836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c2d5836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c2d5836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6c2d5836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c2d5836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c21b8bd4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c21b8bd4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xoplanetarchive.ipac.caltech.edu/docs/MOAMission.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planetary.org/explore/space-topics/exoplanets/microlensing.html" TargetMode="External"/><Relationship Id="rId4" Type="http://schemas.openxmlformats.org/officeDocument/2006/relationships/image" Target="../media/image16.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3.png"/><Relationship Id="rId7" Type="http://schemas.openxmlformats.org/officeDocument/2006/relationships/image" Target="../media/image47.png"/><Relationship Id="rId8"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5.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Microlensing detection</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RNN and hybrid model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models</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LSTM 1:</a:t>
            </a:r>
            <a:endParaRPr/>
          </a:p>
          <a:p>
            <a:pPr indent="-317500" lvl="1" marL="914400" rtl="0" algn="l">
              <a:spcBef>
                <a:spcPts val="0"/>
              </a:spcBef>
              <a:spcAft>
                <a:spcPts val="0"/>
              </a:spcAft>
              <a:buSzPts val="1400"/>
              <a:buChar char="○"/>
            </a:pPr>
            <a:r>
              <a:rPr lang="en"/>
              <a:t>Best F1</a:t>
            </a:r>
            <a:br>
              <a:rPr lang="en"/>
            </a:br>
            <a:r>
              <a:rPr lang="en"/>
              <a:t>0.7097</a:t>
            </a:r>
            <a:endParaRPr/>
          </a:p>
          <a:p>
            <a:pPr indent="-317500" lvl="1" marL="914400" rtl="0" algn="l">
              <a:spcBef>
                <a:spcPts val="0"/>
              </a:spcBef>
              <a:spcAft>
                <a:spcPts val="0"/>
              </a:spcAft>
              <a:buSzPts val="1400"/>
              <a:buChar char="○"/>
            </a:pPr>
            <a:r>
              <a:rPr lang="en"/>
              <a:t>Threshold</a:t>
            </a:r>
            <a:br>
              <a:rPr lang="en"/>
            </a:br>
            <a:r>
              <a:rPr lang="en"/>
              <a:t>0.24</a:t>
            </a:r>
            <a:endParaRPr/>
          </a:p>
          <a:p>
            <a:pPr indent="-342900" lvl="0" marL="457200" rtl="0" algn="l">
              <a:spcBef>
                <a:spcPts val="0"/>
              </a:spcBef>
              <a:spcAft>
                <a:spcPts val="0"/>
              </a:spcAft>
              <a:buSzPts val="1800"/>
              <a:buChar char="●"/>
            </a:pPr>
            <a:r>
              <a:rPr lang="en"/>
              <a:t>LSTM 2:</a:t>
            </a:r>
            <a:endParaRPr/>
          </a:p>
          <a:p>
            <a:pPr indent="-317500" lvl="1" marL="914400" rtl="0" algn="l">
              <a:spcBef>
                <a:spcPts val="0"/>
              </a:spcBef>
              <a:spcAft>
                <a:spcPts val="0"/>
              </a:spcAft>
              <a:buSzPts val="1400"/>
              <a:buChar char="○"/>
            </a:pPr>
            <a:r>
              <a:rPr lang="en"/>
              <a:t>Best F1</a:t>
            </a:r>
            <a:br>
              <a:rPr lang="en"/>
            </a:br>
            <a:r>
              <a:rPr lang="en"/>
              <a:t>0.7358</a:t>
            </a:r>
            <a:endParaRPr/>
          </a:p>
          <a:p>
            <a:pPr indent="-317500" lvl="1" marL="914400" rtl="0" algn="l">
              <a:spcBef>
                <a:spcPts val="0"/>
              </a:spcBef>
              <a:spcAft>
                <a:spcPts val="0"/>
              </a:spcAft>
              <a:buSzPts val="1400"/>
              <a:buChar char="○"/>
            </a:pPr>
            <a:r>
              <a:rPr lang="en"/>
              <a:t>Threshold</a:t>
            </a:r>
            <a:br>
              <a:rPr lang="en"/>
            </a:br>
            <a:r>
              <a:rPr lang="en"/>
              <a:t>0.41</a:t>
            </a:r>
            <a:endParaRPr/>
          </a:p>
          <a:p>
            <a:pPr indent="0" lvl="0" marL="0" rtl="0" algn="l">
              <a:spcBef>
                <a:spcPts val="1600"/>
              </a:spcBef>
              <a:spcAft>
                <a:spcPts val="1600"/>
              </a:spcAft>
              <a:buNone/>
            </a:pPr>
            <a:r>
              <a:t/>
            </a:r>
            <a:endParaRPr/>
          </a:p>
        </p:txBody>
      </p:sp>
      <p:pic>
        <p:nvPicPr>
          <p:cNvPr id="120" name="Google Shape;120;p22"/>
          <p:cNvPicPr preferRelativeResize="0"/>
          <p:nvPr/>
        </p:nvPicPr>
        <p:blipFill>
          <a:blip r:embed="rId3">
            <a:alphaModFix/>
          </a:blip>
          <a:stretch>
            <a:fillRect/>
          </a:stretch>
        </p:blipFill>
        <p:spPr>
          <a:xfrm>
            <a:off x="2822775" y="953750"/>
            <a:ext cx="3004775" cy="2003175"/>
          </a:xfrm>
          <a:prstGeom prst="rect">
            <a:avLst/>
          </a:prstGeom>
          <a:noFill/>
          <a:ln>
            <a:noFill/>
          </a:ln>
        </p:spPr>
      </p:pic>
      <p:pic>
        <p:nvPicPr>
          <p:cNvPr id="121" name="Google Shape;121;p22"/>
          <p:cNvPicPr preferRelativeResize="0"/>
          <p:nvPr/>
        </p:nvPicPr>
        <p:blipFill>
          <a:blip r:embed="rId4">
            <a:alphaModFix/>
          </a:blip>
          <a:stretch>
            <a:fillRect/>
          </a:stretch>
        </p:blipFill>
        <p:spPr>
          <a:xfrm>
            <a:off x="2822787" y="2956925"/>
            <a:ext cx="3004762" cy="2003175"/>
          </a:xfrm>
          <a:prstGeom prst="rect">
            <a:avLst/>
          </a:prstGeom>
          <a:noFill/>
          <a:ln>
            <a:noFill/>
          </a:ln>
        </p:spPr>
      </p:pic>
      <p:pic>
        <p:nvPicPr>
          <p:cNvPr id="122" name="Google Shape;122;p22"/>
          <p:cNvPicPr preferRelativeResize="0"/>
          <p:nvPr/>
        </p:nvPicPr>
        <p:blipFill>
          <a:blip r:embed="rId5">
            <a:alphaModFix/>
          </a:blip>
          <a:stretch>
            <a:fillRect/>
          </a:stretch>
        </p:blipFill>
        <p:spPr>
          <a:xfrm>
            <a:off x="5827550" y="953750"/>
            <a:ext cx="3004750" cy="2003167"/>
          </a:xfrm>
          <a:prstGeom prst="rect">
            <a:avLst/>
          </a:prstGeom>
          <a:noFill/>
          <a:ln>
            <a:noFill/>
          </a:ln>
        </p:spPr>
      </p:pic>
      <p:pic>
        <p:nvPicPr>
          <p:cNvPr id="123" name="Google Shape;123;p22"/>
          <p:cNvPicPr preferRelativeResize="0"/>
          <p:nvPr/>
        </p:nvPicPr>
        <p:blipFill>
          <a:blip r:embed="rId6">
            <a:alphaModFix/>
          </a:blip>
          <a:stretch>
            <a:fillRect/>
          </a:stretch>
        </p:blipFill>
        <p:spPr>
          <a:xfrm>
            <a:off x="5827538" y="2956925"/>
            <a:ext cx="3004775" cy="20031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 models</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GRU 1</a:t>
            </a:r>
            <a:endParaRPr/>
          </a:p>
          <a:p>
            <a:pPr indent="-317500" lvl="1" marL="914400" rtl="0" algn="l">
              <a:spcBef>
                <a:spcPts val="0"/>
              </a:spcBef>
              <a:spcAft>
                <a:spcPts val="0"/>
              </a:spcAft>
              <a:buSzPts val="1400"/>
              <a:buChar char="○"/>
            </a:pPr>
            <a:r>
              <a:rPr lang="en"/>
              <a:t>Best F1</a:t>
            </a:r>
            <a:br>
              <a:rPr lang="en"/>
            </a:br>
            <a:r>
              <a:rPr lang="en"/>
              <a:t>0.7428</a:t>
            </a:r>
            <a:endParaRPr/>
          </a:p>
          <a:p>
            <a:pPr indent="-317500" lvl="1" marL="914400" rtl="0" algn="l">
              <a:spcBef>
                <a:spcPts val="0"/>
              </a:spcBef>
              <a:spcAft>
                <a:spcPts val="0"/>
              </a:spcAft>
              <a:buSzPts val="1400"/>
              <a:buChar char="○"/>
            </a:pPr>
            <a:r>
              <a:rPr lang="en"/>
              <a:t>Threshold</a:t>
            </a:r>
            <a:br>
              <a:rPr lang="en"/>
            </a:br>
            <a:r>
              <a:rPr lang="en"/>
              <a:t>0.26</a:t>
            </a:r>
            <a:endParaRPr/>
          </a:p>
          <a:p>
            <a:pPr indent="-342900" lvl="0" marL="457200" rtl="0" algn="l">
              <a:spcBef>
                <a:spcPts val="0"/>
              </a:spcBef>
              <a:spcAft>
                <a:spcPts val="0"/>
              </a:spcAft>
              <a:buSzPts val="1800"/>
              <a:buChar char="●"/>
            </a:pPr>
            <a:r>
              <a:rPr lang="en"/>
              <a:t>GRU 2</a:t>
            </a:r>
            <a:endParaRPr/>
          </a:p>
          <a:p>
            <a:pPr indent="-317500" lvl="1" marL="914400" rtl="0" algn="l">
              <a:spcBef>
                <a:spcPts val="0"/>
              </a:spcBef>
              <a:spcAft>
                <a:spcPts val="0"/>
              </a:spcAft>
              <a:buSzPts val="1400"/>
              <a:buChar char="○"/>
            </a:pPr>
            <a:r>
              <a:rPr lang="en"/>
              <a:t>Best F1</a:t>
            </a:r>
            <a:br>
              <a:rPr lang="en"/>
            </a:br>
            <a:r>
              <a:rPr lang="en"/>
              <a:t>0.7592</a:t>
            </a:r>
            <a:endParaRPr/>
          </a:p>
          <a:p>
            <a:pPr indent="-317500" lvl="1" marL="914400" rtl="0" algn="l">
              <a:spcBef>
                <a:spcPts val="0"/>
              </a:spcBef>
              <a:spcAft>
                <a:spcPts val="0"/>
              </a:spcAft>
              <a:buSzPts val="1400"/>
              <a:buChar char="○"/>
            </a:pPr>
            <a:r>
              <a:rPr lang="en"/>
              <a:t>Threshold</a:t>
            </a:r>
            <a:br>
              <a:rPr lang="en"/>
            </a:br>
            <a:r>
              <a:rPr lang="en"/>
              <a:t>0.34</a:t>
            </a:r>
            <a:endParaRPr/>
          </a:p>
        </p:txBody>
      </p:sp>
      <p:pic>
        <p:nvPicPr>
          <p:cNvPr id="130" name="Google Shape;130;p23"/>
          <p:cNvPicPr preferRelativeResize="0"/>
          <p:nvPr/>
        </p:nvPicPr>
        <p:blipFill>
          <a:blip r:embed="rId3">
            <a:alphaModFix/>
          </a:blip>
          <a:stretch>
            <a:fillRect/>
          </a:stretch>
        </p:blipFill>
        <p:spPr>
          <a:xfrm>
            <a:off x="2959000" y="371725"/>
            <a:ext cx="3078050" cy="2358856"/>
          </a:xfrm>
          <a:prstGeom prst="rect">
            <a:avLst/>
          </a:prstGeom>
          <a:noFill/>
          <a:ln>
            <a:noFill/>
          </a:ln>
        </p:spPr>
      </p:pic>
      <p:pic>
        <p:nvPicPr>
          <p:cNvPr id="131" name="Google Shape;131;p23"/>
          <p:cNvPicPr preferRelativeResize="0"/>
          <p:nvPr/>
        </p:nvPicPr>
        <p:blipFill>
          <a:blip r:embed="rId4">
            <a:alphaModFix/>
          </a:blip>
          <a:stretch>
            <a:fillRect/>
          </a:stretch>
        </p:blipFill>
        <p:spPr>
          <a:xfrm>
            <a:off x="2959000" y="2685994"/>
            <a:ext cx="3078050" cy="2358856"/>
          </a:xfrm>
          <a:prstGeom prst="rect">
            <a:avLst/>
          </a:prstGeom>
          <a:noFill/>
          <a:ln>
            <a:noFill/>
          </a:ln>
        </p:spPr>
      </p:pic>
      <p:pic>
        <p:nvPicPr>
          <p:cNvPr id="132" name="Google Shape;132;p23"/>
          <p:cNvPicPr preferRelativeResize="0"/>
          <p:nvPr/>
        </p:nvPicPr>
        <p:blipFill>
          <a:blip r:embed="rId5">
            <a:alphaModFix/>
          </a:blip>
          <a:stretch>
            <a:fillRect/>
          </a:stretch>
        </p:blipFill>
        <p:spPr>
          <a:xfrm>
            <a:off x="6037050" y="438583"/>
            <a:ext cx="3078050" cy="2225123"/>
          </a:xfrm>
          <a:prstGeom prst="rect">
            <a:avLst/>
          </a:prstGeom>
          <a:noFill/>
          <a:ln>
            <a:noFill/>
          </a:ln>
        </p:spPr>
      </p:pic>
      <p:pic>
        <p:nvPicPr>
          <p:cNvPr id="133" name="Google Shape;133;p23"/>
          <p:cNvPicPr preferRelativeResize="0"/>
          <p:nvPr/>
        </p:nvPicPr>
        <p:blipFill>
          <a:blip r:embed="rId6">
            <a:alphaModFix/>
          </a:blip>
          <a:stretch>
            <a:fillRect/>
          </a:stretch>
        </p:blipFill>
        <p:spPr>
          <a:xfrm>
            <a:off x="6037050" y="2752859"/>
            <a:ext cx="3078050" cy="22251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4"/>
          <p:cNvPicPr preferRelativeResize="0"/>
          <p:nvPr/>
        </p:nvPicPr>
        <p:blipFill>
          <a:blip r:embed="rId3">
            <a:alphaModFix/>
          </a:blip>
          <a:stretch>
            <a:fillRect/>
          </a:stretch>
        </p:blipFill>
        <p:spPr>
          <a:xfrm>
            <a:off x="152400" y="655350"/>
            <a:ext cx="8923200" cy="4335750"/>
          </a:xfrm>
          <a:prstGeom prst="rect">
            <a:avLst/>
          </a:prstGeom>
          <a:noFill/>
          <a:ln>
            <a:noFill/>
          </a:ln>
        </p:spPr>
      </p:pic>
      <p:sp>
        <p:nvSpPr>
          <p:cNvPr id="139" name="Google Shape;139;p24"/>
          <p:cNvSpPr txBox="1"/>
          <p:nvPr/>
        </p:nvSpPr>
        <p:spPr>
          <a:xfrm>
            <a:off x="387250" y="248250"/>
            <a:ext cx="30681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GRU 2 dev set sample</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data - MOA</a:t>
            </a:r>
            <a:endParaRPr/>
          </a:p>
        </p:txBody>
      </p:sp>
      <p:sp>
        <p:nvSpPr>
          <p:cNvPr id="145" name="Google Shape;145;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Microlensing Observations in Astrophysics (MOA) Survey</a:t>
            </a:r>
            <a:endParaRPr/>
          </a:p>
          <a:p>
            <a:pPr indent="-317500" lvl="1" marL="914400" rtl="0" algn="l">
              <a:spcBef>
                <a:spcPts val="0"/>
              </a:spcBef>
              <a:spcAft>
                <a:spcPts val="0"/>
              </a:spcAft>
              <a:buSzPts val="1400"/>
              <a:buChar char="○"/>
            </a:pPr>
            <a:r>
              <a:rPr lang="en" u="sng">
                <a:solidFill>
                  <a:schemeClr val="hlink"/>
                </a:solidFill>
                <a:hlinkClick r:id="rId3"/>
              </a:rPr>
              <a:t>https://exoplanetarchive.ipac.caltech.edu/docs/MOAMission.html</a:t>
            </a:r>
            <a:r>
              <a:rPr lang="en"/>
              <a:t> </a:t>
            </a:r>
            <a:endParaRPr/>
          </a:p>
          <a:p>
            <a:pPr indent="-342900" lvl="0" marL="457200" rtl="0" algn="l">
              <a:spcBef>
                <a:spcPts val="0"/>
              </a:spcBef>
              <a:spcAft>
                <a:spcPts val="0"/>
              </a:spcAft>
              <a:buSzPts val="1800"/>
              <a:buChar char="●"/>
            </a:pPr>
            <a:r>
              <a:rPr lang="en"/>
              <a:t>Light curve data in flux. Converted to AB magnitude, then inverted to give light amplitude.</a:t>
            </a:r>
            <a:endParaRPr/>
          </a:p>
          <a:p>
            <a:pPr indent="-342900" lvl="0" marL="457200" rtl="0" algn="l">
              <a:spcBef>
                <a:spcPts val="0"/>
              </a:spcBef>
              <a:spcAft>
                <a:spcPts val="0"/>
              </a:spcAft>
              <a:buSzPts val="1800"/>
              <a:buChar char="●"/>
            </a:pPr>
            <a:r>
              <a:rPr lang="en"/>
              <a:t>Used alert data to filter for graphs with microlensing event(s) from Field #18</a:t>
            </a:r>
            <a:endParaRPr/>
          </a:p>
          <a:p>
            <a:pPr indent="-342900" lvl="0" marL="457200" rtl="0" algn="l">
              <a:spcBef>
                <a:spcPts val="0"/>
              </a:spcBef>
              <a:spcAft>
                <a:spcPts val="0"/>
              </a:spcAft>
              <a:buSzPts val="1800"/>
              <a:buChar char="●"/>
            </a:pPr>
            <a:r>
              <a:rPr lang="en"/>
              <a:t>Normalized with first 20% of data.</a:t>
            </a:r>
            <a:endParaRPr/>
          </a:p>
          <a:p>
            <a:pPr indent="-342900" lvl="0" marL="457200" rtl="0" algn="l">
              <a:spcBef>
                <a:spcPts val="0"/>
              </a:spcBef>
              <a:spcAft>
                <a:spcPts val="0"/>
              </a:spcAft>
              <a:buSzPts val="1800"/>
              <a:buChar char="●"/>
            </a:pPr>
            <a:r>
              <a:rPr lang="en"/>
              <a:t>Filled in zeroes for NaNs.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26"/>
          <p:cNvPicPr preferRelativeResize="0"/>
          <p:nvPr/>
        </p:nvPicPr>
        <p:blipFill>
          <a:blip r:embed="rId3">
            <a:alphaModFix/>
          </a:blip>
          <a:stretch>
            <a:fillRect/>
          </a:stretch>
        </p:blipFill>
        <p:spPr>
          <a:xfrm>
            <a:off x="152400" y="526275"/>
            <a:ext cx="8991599" cy="4464824"/>
          </a:xfrm>
          <a:prstGeom prst="rect">
            <a:avLst/>
          </a:prstGeom>
          <a:noFill/>
          <a:ln>
            <a:noFill/>
          </a:ln>
        </p:spPr>
      </p:pic>
      <p:sp>
        <p:nvSpPr>
          <p:cNvPr id="151" name="Google Shape;151;p26"/>
          <p:cNvSpPr txBox="1"/>
          <p:nvPr/>
        </p:nvSpPr>
        <p:spPr>
          <a:xfrm>
            <a:off x="327675" y="89375"/>
            <a:ext cx="27702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GRU 2 prediction on MOA</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to Real data</a:t>
            </a:r>
            <a:endParaRPr/>
          </a:p>
        </p:txBody>
      </p:sp>
      <p:sp>
        <p:nvSpPr>
          <p:cNvPr id="157" name="Google Shape;15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Simulation parameters are informed by the performance of the model on the real data set.</a:t>
            </a:r>
            <a:endParaRPr/>
          </a:p>
          <a:p>
            <a:pPr indent="-342900" lvl="0" marL="457200" rtl="0" algn="l">
              <a:spcBef>
                <a:spcPts val="0"/>
              </a:spcBef>
              <a:spcAft>
                <a:spcPts val="0"/>
              </a:spcAft>
              <a:buSzPts val="1800"/>
              <a:buChar char="●"/>
            </a:pPr>
            <a:r>
              <a:rPr lang="en"/>
              <a:t>Case in point - Randomization of lens radius</a:t>
            </a:r>
            <a:endParaRPr/>
          </a:p>
          <a:p>
            <a:pPr indent="-342900" lvl="0" marL="457200" rtl="0" algn="l">
              <a:spcBef>
                <a:spcPts val="0"/>
              </a:spcBef>
              <a:spcAft>
                <a:spcPts val="0"/>
              </a:spcAft>
              <a:buSzPts val="1800"/>
              <a:buChar char="●"/>
            </a:pPr>
            <a:r>
              <a:rPr lang="en"/>
              <a:t>Two train datasets used to train GRU 2:</a:t>
            </a:r>
            <a:endParaRPr/>
          </a:p>
          <a:p>
            <a:pPr indent="-317500" lvl="1" marL="914400" rtl="0" algn="l">
              <a:spcBef>
                <a:spcPts val="0"/>
              </a:spcBef>
              <a:spcAft>
                <a:spcPts val="0"/>
              </a:spcAft>
              <a:buSzPts val="1400"/>
              <a:buChar char="○"/>
            </a:pPr>
            <a:r>
              <a:rPr lang="en"/>
              <a:t>T1: Fixed radius</a:t>
            </a:r>
            <a:endParaRPr/>
          </a:p>
          <a:p>
            <a:pPr indent="-317500" lvl="1" marL="914400" rtl="0" algn="l">
              <a:spcBef>
                <a:spcPts val="0"/>
              </a:spcBef>
              <a:spcAft>
                <a:spcPts val="0"/>
              </a:spcAft>
              <a:buSzPts val="1400"/>
              <a:buChar char="○"/>
            </a:pPr>
            <a:r>
              <a:rPr lang="en"/>
              <a:t>T2: Random lens radius</a:t>
            </a:r>
            <a:endParaRPr/>
          </a:p>
          <a:p>
            <a:pPr indent="-342900" lvl="0" marL="457200" rtl="0" algn="l">
              <a:spcBef>
                <a:spcPts val="0"/>
              </a:spcBef>
              <a:spcAft>
                <a:spcPts val="0"/>
              </a:spcAft>
              <a:buSzPts val="1800"/>
              <a:buChar char="●"/>
            </a:pPr>
            <a:r>
              <a:rPr lang="en"/>
              <a:t>GRU 2 trained T1 tend to overfit to the radius length, and does not generalize to real data with variable lens length</a:t>
            </a:r>
            <a:endParaRPr/>
          </a:p>
          <a:p>
            <a:pPr indent="-342900" lvl="0" marL="457200" rtl="0" algn="l">
              <a:spcBef>
                <a:spcPts val="0"/>
              </a:spcBef>
              <a:spcAft>
                <a:spcPts val="0"/>
              </a:spcAft>
              <a:buSzPts val="1800"/>
              <a:buChar char="●"/>
            </a:pPr>
            <a:r>
              <a:rPr lang="en"/>
              <a:t>Prediction results on GRU 2 on T1 and T2 are presented in next two slides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152400" y="152400"/>
            <a:ext cx="8991599"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152400" y="152400"/>
            <a:ext cx="8991599"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a:t>
            </a:r>
            <a:endParaRPr/>
          </a:p>
        </p:txBody>
      </p:sp>
      <p:sp>
        <p:nvSpPr>
          <p:cNvPr id="173" name="Google Shape;17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Models</a:t>
            </a:r>
            <a:endParaRPr/>
          </a:p>
          <a:p>
            <a:pPr indent="-342900" lvl="0" marL="457200" rtl="0" algn="l">
              <a:spcBef>
                <a:spcPts val="0"/>
              </a:spcBef>
              <a:spcAft>
                <a:spcPts val="0"/>
              </a:spcAft>
              <a:buSzPts val="1800"/>
              <a:buChar char="-"/>
            </a:pPr>
            <a:r>
              <a:rPr lang="en"/>
              <a:t>Data &amp; Prediction plot</a:t>
            </a:r>
            <a:endParaRPr/>
          </a:p>
          <a:p>
            <a:pPr indent="-342900" lvl="0" marL="457200" rtl="0" algn="l">
              <a:spcBef>
                <a:spcPts val="0"/>
              </a:spcBef>
              <a:spcAft>
                <a:spcPts val="0"/>
              </a:spcAft>
              <a:buSzPts val="1800"/>
              <a:buChar char="-"/>
            </a:pPr>
            <a:r>
              <a:rPr lang="en"/>
              <a:t>Simulation </a:t>
            </a:r>
            <a:r>
              <a:rPr lang="en"/>
              <a:t>Results </a:t>
            </a:r>
            <a:endParaRPr/>
          </a:p>
          <a:p>
            <a:pPr indent="-342900" lvl="0" marL="457200" rtl="0" algn="l">
              <a:spcBef>
                <a:spcPts val="0"/>
              </a:spcBef>
              <a:spcAft>
                <a:spcPts val="0"/>
              </a:spcAft>
              <a:buSzPts val="1800"/>
              <a:buChar char="-"/>
            </a:pPr>
            <a:r>
              <a:rPr lang="en"/>
              <a:t>MOA </a:t>
            </a:r>
            <a:r>
              <a:rPr lang="en"/>
              <a:t>Results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 - Models</a:t>
            </a:r>
            <a:endParaRPr/>
          </a:p>
        </p:txBody>
      </p:sp>
      <p:sp>
        <p:nvSpPr>
          <p:cNvPr id="179" name="Google Shape;17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Learned on 20% of data and predict the remaining 80% using r</a:t>
            </a:r>
            <a:r>
              <a:rPr lang="en" sz="1400"/>
              <a:t>olling in-sample predictions</a:t>
            </a:r>
            <a:endParaRPr sz="1400"/>
          </a:p>
          <a:p>
            <a:pPr indent="-317500" lvl="0" marL="457200" rtl="0" algn="l">
              <a:spcBef>
                <a:spcPts val="0"/>
              </a:spcBef>
              <a:spcAft>
                <a:spcPts val="0"/>
              </a:spcAft>
              <a:buSzPts val="1400"/>
              <a:buChar char="●"/>
            </a:pPr>
            <a:r>
              <a:rPr lang="en" sz="1400"/>
              <a:t>Took predictions or residuals and concatenate with data to feed into RNN</a:t>
            </a:r>
            <a:endParaRPr sz="1400"/>
          </a:p>
          <a:p>
            <a:pPr indent="-317500" lvl="1" marL="914400" rtl="0" algn="l">
              <a:spcBef>
                <a:spcPts val="0"/>
              </a:spcBef>
              <a:spcAft>
                <a:spcPts val="0"/>
              </a:spcAft>
              <a:buSzPts val="1400"/>
              <a:buChar char="○"/>
            </a:pPr>
            <a:r>
              <a:rPr lang="en"/>
              <a:t>RNN now takes 2 data channels </a:t>
            </a:r>
            <a:endParaRPr sz="1400"/>
          </a:p>
          <a:p>
            <a:pPr indent="-317500" lvl="0" marL="457200" rtl="0" algn="l">
              <a:spcBef>
                <a:spcPts val="0"/>
              </a:spcBef>
              <a:spcAft>
                <a:spcPts val="0"/>
              </a:spcAft>
              <a:buSzPts val="1400"/>
              <a:buChar char="●"/>
            </a:pPr>
            <a:r>
              <a:rPr lang="en" sz="1400"/>
              <a:t>Trained and fit several models</a:t>
            </a:r>
            <a:endParaRPr sz="1400"/>
          </a:p>
          <a:p>
            <a:pPr indent="-317500" lvl="1" marL="914400" rtl="0" algn="l">
              <a:spcBef>
                <a:spcPts val="0"/>
              </a:spcBef>
              <a:spcAft>
                <a:spcPts val="0"/>
              </a:spcAft>
              <a:buSzPts val="1400"/>
              <a:buChar char="○"/>
            </a:pPr>
            <a:r>
              <a:rPr lang="en" sz="1400"/>
              <a:t>ARIMA (0,0,1)</a:t>
            </a:r>
            <a:endParaRPr/>
          </a:p>
          <a:p>
            <a:pPr indent="-317500" lvl="1" marL="914400" rtl="0" algn="l">
              <a:spcBef>
                <a:spcPts val="0"/>
              </a:spcBef>
              <a:spcAft>
                <a:spcPts val="0"/>
              </a:spcAft>
              <a:buSzPts val="1400"/>
              <a:buChar char="○"/>
            </a:pPr>
            <a:r>
              <a:rPr lang="en" sz="1400"/>
              <a:t>ARIMA (0,0,2) - Best performing</a:t>
            </a:r>
            <a:endParaRPr/>
          </a:p>
          <a:p>
            <a:pPr indent="-317500" lvl="1" marL="914400" rtl="0" algn="l">
              <a:spcBef>
                <a:spcPts val="0"/>
              </a:spcBef>
              <a:spcAft>
                <a:spcPts val="0"/>
              </a:spcAft>
              <a:buSzPts val="1400"/>
              <a:buChar char="○"/>
            </a:pPr>
            <a:r>
              <a:rPr lang="en" sz="1400"/>
              <a:t>ARIMA (1,0,0)</a:t>
            </a:r>
            <a:endParaRPr/>
          </a:p>
          <a:p>
            <a:pPr indent="-317500" lvl="1" marL="914400" rtl="0" algn="l">
              <a:spcBef>
                <a:spcPts val="0"/>
              </a:spcBef>
              <a:spcAft>
                <a:spcPts val="0"/>
              </a:spcAft>
              <a:buSzPts val="1400"/>
              <a:buChar char="○"/>
            </a:pPr>
            <a:r>
              <a:rPr lang="en" sz="1400"/>
              <a:t>ARIMA (1,0,1)</a:t>
            </a:r>
            <a:endParaRPr/>
          </a:p>
          <a:p>
            <a:pPr indent="-317500" lvl="1" marL="914400" rtl="0" algn="l">
              <a:spcBef>
                <a:spcPts val="0"/>
              </a:spcBef>
              <a:spcAft>
                <a:spcPts val="0"/>
              </a:spcAft>
              <a:buSzPts val="1400"/>
              <a:buChar char="○"/>
            </a:pPr>
            <a:r>
              <a:rPr lang="en" sz="1400"/>
              <a:t>ARIMA (1,1,1) - Predictions explode</a:t>
            </a:r>
            <a:endParaRPr sz="1400"/>
          </a:p>
          <a:p>
            <a:pPr indent="-317500" lvl="0" marL="457200" rtl="0" algn="l">
              <a:spcBef>
                <a:spcPts val="0"/>
              </a:spcBef>
              <a:spcAft>
                <a:spcPts val="0"/>
              </a:spcAft>
              <a:buSzPts val="1400"/>
              <a:buChar char="●"/>
            </a:pPr>
            <a:r>
              <a:rPr lang="en" sz="1400"/>
              <a:t>What worked best was a simple ARIMA model that amplified the microlensing signals in the data</a:t>
            </a:r>
            <a:endParaRPr sz="1400"/>
          </a:p>
          <a:p>
            <a:pPr indent="0" lvl="0" marL="0" rtl="0" algn="l">
              <a:spcBef>
                <a:spcPts val="1600"/>
              </a:spcBef>
              <a:spcAft>
                <a:spcPts val="160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Microlensing event: sudden increase in light magnitude due to gravitational lensing effect on light</a:t>
            </a:r>
            <a:endParaRPr/>
          </a:p>
          <a:p>
            <a:pPr indent="-342900" lvl="0" marL="457200" rtl="0" algn="l">
              <a:spcBef>
                <a:spcPts val="0"/>
              </a:spcBef>
              <a:spcAft>
                <a:spcPts val="0"/>
              </a:spcAft>
              <a:buSzPts val="1800"/>
              <a:buChar char="●"/>
            </a:pPr>
            <a:r>
              <a:rPr lang="en"/>
              <a:t>Can reveal exoplanets that are harder to detect in other techniques</a:t>
            </a:r>
            <a:endParaRPr/>
          </a:p>
          <a:p>
            <a:pPr indent="-342900" lvl="0" marL="457200" rtl="0" algn="l">
              <a:spcBef>
                <a:spcPts val="0"/>
              </a:spcBef>
              <a:spcAft>
                <a:spcPts val="0"/>
              </a:spcAft>
              <a:buSzPts val="1800"/>
              <a:buChar char="●"/>
            </a:pPr>
            <a:r>
              <a:rPr lang="en"/>
              <a:t>Idea: build anomaly detector to sense the onset of the microlensing event from the time series data of magnitudes.</a:t>
            </a:r>
            <a:endParaRPr/>
          </a:p>
          <a:p>
            <a:pPr indent="-342900" lvl="0" marL="457200" rtl="0" algn="l">
              <a:spcBef>
                <a:spcPts val="0"/>
              </a:spcBef>
              <a:spcAft>
                <a:spcPts val="0"/>
              </a:spcAft>
              <a:buSzPts val="1800"/>
              <a:buChar char="●"/>
            </a:pPr>
            <a:r>
              <a:rPr lang="en"/>
              <a:t>Existing hybrid approach: ARIMA+RNN and GP+RNN to train the predictor, and alert if the </a:t>
            </a:r>
            <a:r>
              <a:rPr lang="en"/>
              <a:t>discrepancy</a:t>
            </a:r>
            <a:r>
              <a:rPr lang="en"/>
              <a:t> between prediction and real is bigger than a set threshold</a:t>
            </a:r>
            <a:endParaRPr/>
          </a:p>
          <a:p>
            <a:pPr indent="-342900" lvl="0" marL="457200" rtl="0" algn="l">
              <a:spcBef>
                <a:spcPts val="0"/>
              </a:spcBef>
              <a:spcAft>
                <a:spcPts val="0"/>
              </a:spcAft>
              <a:buSzPts val="1800"/>
              <a:buChar char="●"/>
            </a:pPr>
            <a:r>
              <a:rPr lang="en"/>
              <a:t>Our idea: end-to-end alert system. use RNN to emit probability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 (0,0,1) - Prediction</a:t>
            </a:r>
            <a:endParaRPr/>
          </a:p>
        </p:txBody>
      </p:sp>
      <p:sp>
        <p:nvSpPr>
          <p:cNvPr id="185" name="Google Shape;18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 name="Google Shape;186;p32"/>
          <p:cNvPicPr preferRelativeResize="0"/>
          <p:nvPr/>
        </p:nvPicPr>
        <p:blipFill>
          <a:blip r:embed="rId3">
            <a:alphaModFix/>
          </a:blip>
          <a:stretch>
            <a:fillRect/>
          </a:stretch>
        </p:blipFill>
        <p:spPr>
          <a:xfrm>
            <a:off x="311700" y="1152475"/>
            <a:ext cx="8520599" cy="3416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 (0,0,2) - Prediction (Best Performing)</a:t>
            </a:r>
            <a:endParaRPr/>
          </a:p>
        </p:txBody>
      </p:sp>
      <p:sp>
        <p:nvSpPr>
          <p:cNvPr id="192" name="Google Shape;19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3" name="Google Shape;193;p33"/>
          <p:cNvPicPr preferRelativeResize="0"/>
          <p:nvPr/>
        </p:nvPicPr>
        <p:blipFill>
          <a:blip r:embed="rId3">
            <a:alphaModFix/>
          </a:blip>
          <a:stretch>
            <a:fillRect/>
          </a:stretch>
        </p:blipFill>
        <p:spPr>
          <a:xfrm>
            <a:off x="311700" y="1152475"/>
            <a:ext cx="8520601" cy="341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 (1,0,0) - Prediction</a:t>
            </a:r>
            <a:endParaRPr/>
          </a:p>
        </p:txBody>
      </p:sp>
      <p:sp>
        <p:nvSpPr>
          <p:cNvPr id="199" name="Google Shape;19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0" name="Google Shape;200;p34"/>
          <p:cNvPicPr preferRelativeResize="0"/>
          <p:nvPr/>
        </p:nvPicPr>
        <p:blipFill>
          <a:blip r:embed="rId3">
            <a:alphaModFix/>
          </a:blip>
          <a:stretch>
            <a:fillRect/>
          </a:stretch>
        </p:blipFill>
        <p:spPr>
          <a:xfrm>
            <a:off x="311700" y="1152475"/>
            <a:ext cx="8520599" cy="3416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 (1,0,1) - Prediction</a:t>
            </a:r>
            <a:endParaRPr/>
          </a:p>
        </p:txBody>
      </p:sp>
      <p:sp>
        <p:nvSpPr>
          <p:cNvPr id="206" name="Google Shape;20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7" name="Google Shape;207;p35"/>
          <p:cNvPicPr preferRelativeResize="0"/>
          <p:nvPr/>
        </p:nvPicPr>
        <p:blipFill>
          <a:blip r:embed="rId3">
            <a:alphaModFix/>
          </a:blip>
          <a:stretch>
            <a:fillRect/>
          </a:stretch>
        </p:blipFill>
        <p:spPr>
          <a:xfrm>
            <a:off x="311700" y="1152475"/>
            <a:ext cx="8520599" cy="34164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 (1,1,1) - Prediction (Explodes)</a:t>
            </a:r>
            <a:endParaRPr/>
          </a:p>
        </p:txBody>
      </p:sp>
      <p:sp>
        <p:nvSpPr>
          <p:cNvPr id="213" name="Google Shape;21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36"/>
          <p:cNvPicPr preferRelativeResize="0"/>
          <p:nvPr/>
        </p:nvPicPr>
        <p:blipFill>
          <a:blip r:embed="rId3">
            <a:alphaModFix/>
          </a:blip>
          <a:stretch>
            <a:fillRect/>
          </a:stretch>
        </p:blipFill>
        <p:spPr>
          <a:xfrm>
            <a:off x="311700" y="1152475"/>
            <a:ext cx="8520599" cy="3416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GRU-ARIMA Prediction Simulation Results</a:t>
            </a:r>
            <a:endParaRPr/>
          </a:p>
        </p:txBody>
      </p:sp>
      <p:sp>
        <p:nvSpPr>
          <p:cNvPr id="220" name="Google Shape;22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ARIMA (1,0,0)</a:t>
            </a:r>
            <a:endParaRPr/>
          </a:p>
          <a:p>
            <a:pPr indent="-317500" lvl="1" marL="914400" rtl="0" algn="l">
              <a:spcBef>
                <a:spcPts val="0"/>
              </a:spcBef>
              <a:spcAft>
                <a:spcPts val="0"/>
              </a:spcAft>
              <a:buSzPts val="1400"/>
              <a:buChar char="○"/>
            </a:pPr>
            <a:r>
              <a:rPr lang="en"/>
              <a:t>Best F1: 0.7631</a:t>
            </a:r>
            <a:endParaRPr/>
          </a:p>
          <a:p>
            <a:pPr indent="-317500" lvl="1" marL="914400" rtl="0" algn="l">
              <a:spcBef>
                <a:spcPts val="0"/>
              </a:spcBef>
              <a:spcAft>
                <a:spcPts val="0"/>
              </a:spcAft>
              <a:buSzPts val="1400"/>
              <a:buChar char="○"/>
            </a:pPr>
            <a:r>
              <a:rPr lang="en"/>
              <a:t>Threshold: 0.37</a:t>
            </a:r>
            <a:endParaRPr/>
          </a:p>
          <a:p>
            <a:pPr indent="-342900" lvl="0" marL="457200" rtl="0" algn="l">
              <a:spcBef>
                <a:spcPts val="0"/>
              </a:spcBef>
              <a:spcAft>
                <a:spcPts val="0"/>
              </a:spcAft>
              <a:buSzPts val="1800"/>
              <a:buChar char="●"/>
            </a:pPr>
            <a:r>
              <a:rPr lang="en"/>
              <a:t>ARIMA (1,0,1)</a:t>
            </a:r>
            <a:endParaRPr/>
          </a:p>
          <a:p>
            <a:pPr indent="-317500" lvl="1" marL="914400" rtl="0" algn="l">
              <a:spcBef>
                <a:spcPts val="0"/>
              </a:spcBef>
              <a:spcAft>
                <a:spcPts val="0"/>
              </a:spcAft>
              <a:buSzPts val="1400"/>
              <a:buChar char="○"/>
            </a:pPr>
            <a:r>
              <a:rPr lang="en"/>
              <a:t>Best F1: 0.7441</a:t>
            </a:r>
            <a:endParaRPr/>
          </a:p>
          <a:p>
            <a:pPr indent="-317500" lvl="1" marL="914400" rtl="0" algn="l">
              <a:spcBef>
                <a:spcPts val="0"/>
              </a:spcBef>
              <a:spcAft>
                <a:spcPts val="0"/>
              </a:spcAft>
              <a:buSzPts val="1400"/>
              <a:buChar char="○"/>
            </a:pPr>
            <a:r>
              <a:rPr lang="en"/>
              <a:t>Threshold: 0.31</a:t>
            </a:r>
            <a:endParaRPr/>
          </a:p>
          <a:p>
            <a:pPr indent="0" lvl="0" marL="0" rtl="0" algn="l">
              <a:spcBef>
                <a:spcPts val="1600"/>
              </a:spcBef>
              <a:spcAft>
                <a:spcPts val="1600"/>
              </a:spcAft>
              <a:buNone/>
            </a:pPr>
            <a:r>
              <a:t/>
            </a:r>
            <a:endParaRPr/>
          </a:p>
        </p:txBody>
      </p:sp>
      <p:pic>
        <p:nvPicPr>
          <p:cNvPr id="221" name="Google Shape;221;p37"/>
          <p:cNvPicPr preferRelativeResize="0"/>
          <p:nvPr/>
        </p:nvPicPr>
        <p:blipFill>
          <a:blip r:embed="rId3">
            <a:alphaModFix/>
          </a:blip>
          <a:stretch>
            <a:fillRect/>
          </a:stretch>
        </p:blipFill>
        <p:spPr>
          <a:xfrm>
            <a:off x="3490675" y="1152475"/>
            <a:ext cx="2804050" cy="1869367"/>
          </a:xfrm>
          <a:prstGeom prst="rect">
            <a:avLst/>
          </a:prstGeom>
          <a:noFill/>
          <a:ln>
            <a:noFill/>
          </a:ln>
        </p:spPr>
      </p:pic>
      <p:pic>
        <p:nvPicPr>
          <p:cNvPr id="222" name="Google Shape;222;p37"/>
          <p:cNvPicPr preferRelativeResize="0"/>
          <p:nvPr/>
        </p:nvPicPr>
        <p:blipFill>
          <a:blip r:embed="rId4">
            <a:alphaModFix/>
          </a:blip>
          <a:stretch>
            <a:fillRect/>
          </a:stretch>
        </p:blipFill>
        <p:spPr>
          <a:xfrm>
            <a:off x="3513299" y="3021850"/>
            <a:ext cx="2804050" cy="1869375"/>
          </a:xfrm>
          <a:prstGeom prst="rect">
            <a:avLst/>
          </a:prstGeom>
          <a:noFill/>
          <a:ln>
            <a:noFill/>
          </a:ln>
        </p:spPr>
      </p:pic>
      <p:pic>
        <p:nvPicPr>
          <p:cNvPr id="223" name="Google Shape;223;p37"/>
          <p:cNvPicPr preferRelativeResize="0"/>
          <p:nvPr/>
        </p:nvPicPr>
        <p:blipFill>
          <a:blip r:embed="rId5">
            <a:alphaModFix/>
          </a:blip>
          <a:stretch>
            <a:fillRect/>
          </a:stretch>
        </p:blipFill>
        <p:spPr>
          <a:xfrm>
            <a:off x="6339950" y="1152475"/>
            <a:ext cx="2804050" cy="1869376"/>
          </a:xfrm>
          <a:prstGeom prst="rect">
            <a:avLst/>
          </a:prstGeom>
          <a:noFill/>
          <a:ln>
            <a:noFill/>
          </a:ln>
        </p:spPr>
      </p:pic>
      <p:pic>
        <p:nvPicPr>
          <p:cNvPr id="224" name="Google Shape;224;p37"/>
          <p:cNvPicPr preferRelativeResize="0"/>
          <p:nvPr/>
        </p:nvPicPr>
        <p:blipFill>
          <a:blip r:embed="rId6">
            <a:alphaModFix/>
          </a:blip>
          <a:stretch>
            <a:fillRect/>
          </a:stretch>
        </p:blipFill>
        <p:spPr>
          <a:xfrm>
            <a:off x="6339937" y="3021850"/>
            <a:ext cx="2804063" cy="1869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GRU-ARIMA Prediction Simulation Results</a:t>
            </a:r>
            <a:endParaRPr/>
          </a:p>
          <a:p>
            <a:pPr indent="0" lvl="0" marL="0" rtl="0" algn="l">
              <a:spcBef>
                <a:spcPts val="0"/>
              </a:spcBef>
              <a:spcAft>
                <a:spcPts val="0"/>
              </a:spcAft>
              <a:buNone/>
            </a:pPr>
            <a:r>
              <a:t/>
            </a:r>
            <a:endParaRPr/>
          </a:p>
        </p:txBody>
      </p:sp>
      <p:sp>
        <p:nvSpPr>
          <p:cNvPr id="230" name="Google Shape;230;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ARIMA (0,0,1)</a:t>
            </a:r>
            <a:endParaRPr/>
          </a:p>
          <a:p>
            <a:pPr indent="-317500" lvl="1" marL="914400" rtl="0" algn="l">
              <a:spcBef>
                <a:spcPts val="0"/>
              </a:spcBef>
              <a:spcAft>
                <a:spcPts val="0"/>
              </a:spcAft>
              <a:buSzPts val="1400"/>
              <a:buChar char="○"/>
            </a:pPr>
            <a:r>
              <a:rPr lang="en"/>
              <a:t>Best F1: 0.7556</a:t>
            </a:r>
            <a:endParaRPr/>
          </a:p>
          <a:p>
            <a:pPr indent="-317500" lvl="1" marL="914400" rtl="0" algn="l">
              <a:spcBef>
                <a:spcPts val="0"/>
              </a:spcBef>
              <a:spcAft>
                <a:spcPts val="0"/>
              </a:spcAft>
              <a:buSzPts val="1400"/>
              <a:buChar char="○"/>
            </a:pPr>
            <a:r>
              <a:rPr lang="en"/>
              <a:t>Threshold: 0.37</a:t>
            </a:r>
            <a:endParaRPr/>
          </a:p>
          <a:p>
            <a:pPr indent="-342900" lvl="0" marL="457200" rtl="0" algn="l">
              <a:spcBef>
                <a:spcPts val="0"/>
              </a:spcBef>
              <a:spcAft>
                <a:spcPts val="0"/>
              </a:spcAft>
              <a:buSzPts val="1800"/>
              <a:buChar char="●"/>
            </a:pPr>
            <a:r>
              <a:rPr lang="en"/>
              <a:t>ARIMA (0,0,2)</a:t>
            </a:r>
            <a:endParaRPr/>
          </a:p>
          <a:p>
            <a:pPr indent="-317500" lvl="1" marL="914400" rtl="0" algn="l">
              <a:spcBef>
                <a:spcPts val="0"/>
              </a:spcBef>
              <a:spcAft>
                <a:spcPts val="0"/>
              </a:spcAft>
              <a:buSzPts val="1400"/>
              <a:buChar char="○"/>
            </a:pPr>
            <a:r>
              <a:rPr b="1" lang="en"/>
              <a:t>Best F1: 0.7888</a:t>
            </a:r>
            <a:endParaRPr b="1"/>
          </a:p>
          <a:p>
            <a:pPr indent="-317500" lvl="1" marL="914400" rtl="0" algn="l">
              <a:spcBef>
                <a:spcPts val="0"/>
              </a:spcBef>
              <a:spcAft>
                <a:spcPts val="0"/>
              </a:spcAft>
              <a:buSzPts val="1400"/>
              <a:buChar char="○"/>
            </a:pPr>
            <a:r>
              <a:rPr lang="en"/>
              <a:t>Threshold: 0.31</a:t>
            </a:r>
            <a:endParaRPr/>
          </a:p>
          <a:p>
            <a:pPr indent="0" lvl="0" marL="0" rtl="0" algn="l">
              <a:spcBef>
                <a:spcPts val="1600"/>
              </a:spcBef>
              <a:spcAft>
                <a:spcPts val="1600"/>
              </a:spcAft>
              <a:buNone/>
            </a:pPr>
            <a:r>
              <a:t/>
            </a:r>
            <a:endParaRPr/>
          </a:p>
        </p:txBody>
      </p:sp>
      <p:pic>
        <p:nvPicPr>
          <p:cNvPr id="231" name="Google Shape;231;p38"/>
          <p:cNvPicPr preferRelativeResize="0"/>
          <p:nvPr/>
        </p:nvPicPr>
        <p:blipFill>
          <a:blip r:embed="rId3">
            <a:alphaModFix/>
          </a:blip>
          <a:stretch>
            <a:fillRect/>
          </a:stretch>
        </p:blipFill>
        <p:spPr>
          <a:xfrm>
            <a:off x="3445450" y="1017725"/>
            <a:ext cx="2849275" cy="1869375"/>
          </a:xfrm>
          <a:prstGeom prst="rect">
            <a:avLst/>
          </a:prstGeom>
          <a:noFill/>
          <a:ln>
            <a:noFill/>
          </a:ln>
        </p:spPr>
      </p:pic>
      <p:pic>
        <p:nvPicPr>
          <p:cNvPr id="232" name="Google Shape;232;p38"/>
          <p:cNvPicPr preferRelativeResize="0"/>
          <p:nvPr/>
        </p:nvPicPr>
        <p:blipFill>
          <a:blip r:embed="rId4">
            <a:alphaModFix/>
          </a:blip>
          <a:stretch>
            <a:fillRect/>
          </a:stretch>
        </p:blipFill>
        <p:spPr>
          <a:xfrm>
            <a:off x="3445450" y="2887100"/>
            <a:ext cx="2849275" cy="1899517"/>
          </a:xfrm>
          <a:prstGeom prst="rect">
            <a:avLst/>
          </a:prstGeom>
          <a:noFill/>
          <a:ln>
            <a:noFill/>
          </a:ln>
        </p:spPr>
      </p:pic>
      <p:pic>
        <p:nvPicPr>
          <p:cNvPr id="233" name="Google Shape;233;p38"/>
          <p:cNvPicPr preferRelativeResize="0"/>
          <p:nvPr/>
        </p:nvPicPr>
        <p:blipFill>
          <a:blip r:embed="rId5">
            <a:alphaModFix/>
          </a:blip>
          <a:stretch>
            <a:fillRect/>
          </a:stretch>
        </p:blipFill>
        <p:spPr>
          <a:xfrm>
            <a:off x="6294712" y="1017725"/>
            <a:ext cx="2804063" cy="1869375"/>
          </a:xfrm>
          <a:prstGeom prst="rect">
            <a:avLst/>
          </a:prstGeom>
          <a:noFill/>
          <a:ln>
            <a:noFill/>
          </a:ln>
        </p:spPr>
      </p:pic>
      <p:pic>
        <p:nvPicPr>
          <p:cNvPr id="234" name="Google Shape;234;p38"/>
          <p:cNvPicPr preferRelativeResize="0"/>
          <p:nvPr/>
        </p:nvPicPr>
        <p:blipFill>
          <a:blip r:embed="rId6">
            <a:alphaModFix/>
          </a:blip>
          <a:stretch>
            <a:fillRect/>
          </a:stretch>
        </p:blipFill>
        <p:spPr>
          <a:xfrm>
            <a:off x="6294725" y="2887100"/>
            <a:ext cx="2849275" cy="189951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 (0,0,2) - Residuals</a:t>
            </a:r>
            <a:endParaRPr/>
          </a:p>
        </p:txBody>
      </p:sp>
      <p:sp>
        <p:nvSpPr>
          <p:cNvPr id="240" name="Google Shape;24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1" name="Google Shape;241;p39"/>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GRU-ARIMA Residual Simulation Results</a:t>
            </a:r>
            <a:endParaRPr/>
          </a:p>
          <a:p>
            <a:pPr indent="0" lvl="0" marL="0" rtl="0" algn="l">
              <a:spcBef>
                <a:spcPts val="0"/>
              </a:spcBef>
              <a:spcAft>
                <a:spcPts val="0"/>
              </a:spcAft>
              <a:buNone/>
            </a:pPr>
            <a:r>
              <a:t/>
            </a:r>
            <a:endParaRPr/>
          </a:p>
        </p:txBody>
      </p:sp>
      <p:sp>
        <p:nvSpPr>
          <p:cNvPr id="247" name="Google Shape;24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ARIMA (1,0,0)</a:t>
            </a:r>
            <a:endParaRPr/>
          </a:p>
          <a:p>
            <a:pPr indent="-317500" lvl="1" marL="914400" rtl="0" algn="l">
              <a:spcBef>
                <a:spcPts val="0"/>
              </a:spcBef>
              <a:spcAft>
                <a:spcPts val="0"/>
              </a:spcAft>
              <a:buSzPts val="1400"/>
              <a:buChar char="○"/>
            </a:pPr>
            <a:r>
              <a:rPr lang="en"/>
              <a:t>Best F1: 0.7727</a:t>
            </a:r>
            <a:endParaRPr/>
          </a:p>
          <a:p>
            <a:pPr indent="-317500" lvl="1" marL="914400" rtl="0" algn="l">
              <a:spcBef>
                <a:spcPts val="0"/>
              </a:spcBef>
              <a:spcAft>
                <a:spcPts val="0"/>
              </a:spcAft>
              <a:buSzPts val="1400"/>
              <a:buChar char="○"/>
            </a:pPr>
            <a:r>
              <a:rPr lang="en"/>
              <a:t>Threshold: 0.38</a:t>
            </a:r>
            <a:endParaRPr/>
          </a:p>
          <a:p>
            <a:pPr indent="-342900" lvl="0" marL="457200" rtl="0" algn="l">
              <a:spcBef>
                <a:spcPts val="0"/>
              </a:spcBef>
              <a:spcAft>
                <a:spcPts val="0"/>
              </a:spcAft>
              <a:buSzPts val="1800"/>
              <a:buChar char="●"/>
            </a:pPr>
            <a:r>
              <a:rPr lang="en"/>
              <a:t>ARIMA (1,0,1)</a:t>
            </a:r>
            <a:endParaRPr/>
          </a:p>
          <a:p>
            <a:pPr indent="-317500" lvl="1" marL="914400" rtl="0" algn="l">
              <a:spcBef>
                <a:spcPts val="0"/>
              </a:spcBef>
              <a:spcAft>
                <a:spcPts val="0"/>
              </a:spcAft>
              <a:buSzPts val="1400"/>
              <a:buChar char="○"/>
            </a:pPr>
            <a:r>
              <a:rPr lang="en"/>
              <a:t>Best F1: 0.7472</a:t>
            </a:r>
            <a:endParaRPr/>
          </a:p>
          <a:p>
            <a:pPr indent="-317500" lvl="1" marL="914400" rtl="0" algn="l">
              <a:spcBef>
                <a:spcPts val="0"/>
              </a:spcBef>
              <a:spcAft>
                <a:spcPts val="0"/>
              </a:spcAft>
              <a:buSzPts val="1400"/>
              <a:buChar char="○"/>
            </a:pPr>
            <a:r>
              <a:rPr lang="en"/>
              <a:t>Threshold: 0.30</a:t>
            </a:r>
            <a:endParaRPr/>
          </a:p>
          <a:p>
            <a:pPr indent="0" lvl="0" marL="0" rtl="0" algn="l">
              <a:spcBef>
                <a:spcPts val="1600"/>
              </a:spcBef>
              <a:spcAft>
                <a:spcPts val="1600"/>
              </a:spcAft>
              <a:buNone/>
            </a:pPr>
            <a:r>
              <a:t/>
            </a:r>
            <a:endParaRPr/>
          </a:p>
        </p:txBody>
      </p:sp>
      <p:pic>
        <p:nvPicPr>
          <p:cNvPr id="248" name="Google Shape;248;p40"/>
          <p:cNvPicPr preferRelativeResize="0"/>
          <p:nvPr/>
        </p:nvPicPr>
        <p:blipFill>
          <a:blip r:embed="rId3">
            <a:alphaModFix/>
          </a:blip>
          <a:stretch>
            <a:fillRect/>
          </a:stretch>
        </p:blipFill>
        <p:spPr>
          <a:xfrm>
            <a:off x="3513300" y="1182156"/>
            <a:ext cx="2804050" cy="1839694"/>
          </a:xfrm>
          <a:prstGeom prst="rect">
            <a:avLst/>
          </a:prstGeom>
          <a:noFill/>
          <a:ln>
            <a:noFill/>
          </a:ln>
        </p:spPr>
      </p:pic>
      <p:pic>
        <p:nvPicPr>
          <p:cNvPr id="249" name="Google Shape;249;p40"/>
          <p:cNvPicPr preferRelativeResize="0"/>
          <p:nvPr/>
        </p:nvPicPr>
        <p:blipFill>
          <a:blip r:embed="rId4">
            <a:alphaModFix/>
          </a:blip>
          <a:stretch>
            <a:fillRect/>
          </a:stretch>
        </p:blipFill>
        <p:spPr>
          <a:xfrm>
            <a:off x="3513300" y="3021858"/>
            <a:ext cx="2804050" cy="1869367"/>
          </a:xfrm>
          <a:prstGeom prst="rect">
            <a:avLst/>
          </a:prstGeom>
          <a:noFill/>
          <a:ln>
            <a:noFill/>
          </a:ln>
        </p:spPr>
      </p:pic>
      <p:pic>
        <p:nvPicPr>
          <p:cNvPr id="250" name="Google Shape;250;p40"/>
          <p:cNvPicPr preferRelativeResize="0"/>
          <p:nvPr/>
        </p:nvPicPr>
        <p:blipFill>
          <a:blip r:embed="rId5">
            <a:alphaModFix/>
          </a:blip>
          <a:stretch>
            <a:fillRect/>
          </a:stretch>
        </p:blipFill>
        <p:spPr>
          <a:xfrm>
            <a:off x="6339950" y="1182150"/>
            <a:ext cx="2804050" cy="1869367"/>
          </a:xfrm>
          <a:prstGeom prst="rect">
            <a:avLst/>
          </a:prstGeom>
          <a:noFill/>
          <a:ln>
            <a:noFill/>
          </a:ln>
        </p:spPr>
      </p:pic>
      <p:pic>
        <p:nvPicPr>
          <p:cNvPr id="251" name="Google Shape;251;p40"/>
          <p:cNvPicPr preferRelativeResize="0"/>
          <p:nvPr/>
        </p:nvPicPr>
        <p:blipFill rotWithShape="1">
          <a:blip r:embed="rId6">
            <a:alphaModFix/>
          </a:blip>
          <a:srcRect b="0" l="-26358" r="0" t="-26358"/>
          <a:stretch/>
        </p:blipFill>
        <p:spPr>
          <a:xfrm>
            <a:off x="5600700" y="2529025"/>
            <a:ext cx="3543300" cy="2362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GRU-ARIMA Residual Simulation Results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7" name="Google Shape;25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ARIMA (0,0,1)</a:t>
            </a:r>
            <a:endParaRPr/>
          </a:p>
          <a:p>
            <a:pPr indent="-317500" lvl="1" marL="914400" rtl="0" algn="l">
              <a:spcBef>
                <a:spcPts val="0"/>
              </a:spcBef>
              <a:spcAft>
                <a:spcPts val="0"/>
              </a:spcAft>
              <a:buSzPts val="1400"/>
              <a:buChar char="○"/>
            </a:pPr>
            <a:r>
              <a:rPr lang="en"/>
              <a:t>Best F1: 0.7711</a:t>
            </a:r>
            <a:endParaRPr/>
          </a:p>
          <a:p>
            <a:pPr indent="-317500" lvl="1" marL="914400" rtl="0" algn="l">
              <a:spcBef>
                <a:spcPts val="0"/>
              </a:spcBef>
              <a:spcAft>
                <a:spcPts val="0"/>
              </a:spcAft>
              <a:buSzPts val="1400"/>
              <a:buChar char="○"/>
            </a:pPr>
            <a:r>
              <a:rPr lang="en"/>
              <a:t>Threshold: 0.32</a:t>
            </a:r>
            <a:endParaRPr/>
          </a:p>
          <a:p>
            <a:pPr indent="-342900" lvl="0" marL="457200" rtl="0" algn="l">
              <a:spcBef>
                <a:spcPts val="0"/>
              </a:spcBef>
              <a:spcAft>
                <a:spcPts val="0"/>
              </a:spcAft>
              <a:buSzPts val="1800"/>
              <a:buChar char="●"/>
            </a:pPr>
            <a:r>
              <a:rPr lang="en"/>
              <a:t>ARIMA (0,0,2)</a:t>
            </a:r>
            <a:endParaRPr/>
          </a:p>
          <a:p>
            <a:pPr indent="-317500" lvl="1" marL="914400" rtl="0" algn="l">
              <a:spcBef>
                <a:spcPts val="0"/>
              </a:spcBef>
              <a:spcAft>
                <a:spcPts val="0"/>
              </a:spcAft>
              <a:buSzPts val="1400"/>
              <a:buChar char="○"/>
            </a:pPr>
            <a:r>
              <a:rPr lang="en"/>
              <a:t>Best F1: 0.7742</a:t>
            </a:r>
            <a:endParaRPr/>
          </a:p>
          <a:p>
            <a:pPr indent="-317500" lvl="1" marL="914400" rtl="0" algn="l">
              <a:spcBef>
                <a:spcPts val="0"/>
              </a:spcBef>
              <a:spcAft>
                <a:spcPts val="0"/>
              </a:spcAft>
              <a:buSzPts val="1400"/>
              <a:buChar char="○"/>
            </a:pPr>
            <a:r>
              <a:rPr lang="en"/>
              <a:t>Threshold: 0.28</a:t>
            </a:r>
            <a:endParaRPr/>
          </a:p>
          <a:p>
            <a:pPr indent="0" lvl="0" marL="0" rtl="0" algn="l">
              <a:spcBef>
                <a:spcPts val="1600"/>
              </a:spcBef>
              <a:spcAft>
                <a:spcPts val="1600"/>
              </a:spcAft>
              <a:buNone/>
            </a:pPr>
            <a:r>
              <a:t/>
            </a:r>
            <a:endParaRPr/>
          </a:p>
        </p:txBody>
      </p:sp>
      <p:pic>
        <p:nvPicPr>
          <p:cNvPr id="258" name="Google Shape;258;p41"/>
          <p:cNvPicPr preferRelativeResize="0"/>
          <p:nvPr/>
        </p:nvPicPr>
        <p:blipFill>
          <a:blip r:embed="rId3">
            <a:alphaModFix/>
          </a:blip>
          <a:stretch>
            <a:fillRect/>
          </a:stretch>
        </p:blipFill>
        <p:spPr>
          <a:xfrm>
            <a:off x="3490675" y="1017733"/>
            <a:ext cx="2804050" cy="1869367"/>
          </a:xfrm>
          <a:prstGeom prst="rect">
            <a:avLst/>
          </a:prstGeom>
          <a:noFill/>
          <a:ln>
            <a:noFill/>
          </a:ln>
        </p:spPr>
      </p:pic>
      <p:pic>
        <p:nvPicPr>
          <p:cNvPr id="259" name="Google Shape;259;p41"/>
          <p:cNvPicPr preferRelativeResize="0"/>
          <p:nvPr/>
        </p:nvPicPr>
        <p:blipFill>
          <a:blip r:embed="rId4">
            <a:alphaModFix/>
          </a:blip>
          <a:stretch>
            <a:fillRect/>
          </a:stretch>
        </p:blipFill>
        <p:spPr>
          <a:xfrm>
            <a:off x="3490675" y="2917258"/>
            <a:ext cx="2804050" cy="1869367"/>
          </a:xfrm>
          <a:prstGeom prst="rect">
            <a:avLst/>
          </a:prstGeom>
          <a:noFill/>
          <a:ln>
            <a:noFill/>
          </a:ln>
        </p:spPr>
      </p:pic>
      <p:pic>
        <p:nvPicPr>
          <p:cNvPr id="260" name="Google Shape;260;p41"/>
          <p:cNvPicPr preferRelativeResize="0"/>
          <p:nvPr/>
        </p:nvPicPr>
        <p:blipFill>
          <a:blip r:embed="rId5">
            <a:alphaModFix/>
          </a:blip>
          <a:stretch>
            <a:fillRect/>
          </a:stretch>
        </p:blipFill>
        <p:spPr>
          <a:xfrm>
            <a:off x="6339950" y="1017725"/>
            <a:ext cx="2804050" cy="1869367"/>
          </a:xfrm>
          <a:prstGeom prst="rect">
            <a:avLst/>
          </a:prstGeom>
          <a:noFill/>
          <a:ln>
            <a:noFill/>
          </a:ln>
        </p:spPr>
      </p:pic>
      <p:pic>
        <p:nvPicPr>
          <p:cNvPr id="261" name="Google Shape;261;p41"/>
          <p:cNvPicPr preferRelativeResize="0"/>
          <p:nvPr/>
        </p:nvPicPr>
        <p:blipFill>
          <a:blip r:embed="rId6">
            <a:alphaModFix/>
          </a:blip>
          <a:stretch>
            <a:fillRect/>
          </a:stretch>
        </p:blipFill>
        <p:spPr>
          <a:xfrm>
            <a:off x="6294725" y="2887108"/>
            <a:ext cx="2849275" cy="18995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of Microlensing in Exoplanet Detection</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Source: </a:t>
            </a:r>
            <a:r>
              <a:rPr lang="en" sz="1100" u="sng">
                <a:solidFill>
                  <a:schemeClr val="hlink"/>
                </a:solidFill>
                <a:latin typeface="Arial"/>
                <a:ea typeface="Arial"/>
                <a:cs typeface="Arial"/>
                <a:sym typeface="Arial"/>
                <a:hlinkClick r:id="rId3"/>
              </a:rPr>
              <a:t>https://www.planetary.org/explore/space-topics/exoplanets/microlensing.html</a:t>
            </a:r>
            <a:endParaRPr/>
          </a:p>
        </p:txBody>
      </p:sp>
      <p:pic>
        <p:nvPicPr>
          <p:cNvPr id="73" name="Google Shape;73;p15"/>
          <p:cNvPicPr preferRelativeResize="0"/>
          <p:nvPr/>
        </p:nvPicPr>
        <p:blipFill>
          <a:blip r:embed="rId4">
            <a:alphaModFix/>
          </a:blip>
          <a:stretch>
            <a:fillRect/>
          </a:stretch>
        </p:blipFill>
        <p:spPr>
          <a:xfrm>
            <a:off x="4572003" y="1717800"/>
            <a:ext cx="3756301" cy="2851075"/>
          </a:xfrm>
          <a:prstGeom prst="rect">
            <a:avLst/>
          </a:prstGeom>
          <a:noFill/>
          <a:ln>
            <a:noFill/>
          </a:ln>
        </p:spPr>
      </p:pic>
      <p:pic>
        <p:nvPicPr>
          <p:cNvPr id="74" name="Google Shape;74;p15"/>
          <p:cNvPicPr preferRelativeResize="0"/>
          <p:nvPr/>
        </p:nvPicPr>
        <p:blipFill>
          <a:blip r:embed="rId5">
            <a:alphaModFix/>
          </a:blip>
          <a:stretch>
            <a:fillRect/>
          </a:stretch>
        </p:blipFill>
        <p:spPr>
          <a:xfrm>
            <a:off x="1552220" y="1717795"/>
            <a:ext cx="3019778" cy="2851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GRU-ARIMA Prediction MOA Results</a:t>
            </a:r>
            <a:endParaRPr/>
          </a:p>
          <a:p>
            <a:pPr indent="0" lvl="0" marL="0" rtl="0" algn="l">
              <a:spcBef>
                <a:spcPts val="0"/>
              </a:spcBef>
              <a:spcAft>
                <a:spcPts val="0"/>
              </a:spcAft>
              <a:buNone/>
            </a:pPr>
            <a:r>
              <a:t/>
            </a:r>
            <a:endParaRPr/>
          </a:p>
        </p:txBody>
      </p:sp>
      <p:sp>
        <p:nvSpPr>
          <p:cNvPr id="267" name="Google Shape;26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ARIMA (0,0,2) that performed best on simulation missed an event on MOA dataset and did not perform the best</a:t>
            </a:r>
            <a:endParaRPr sz="1400"/>
          </a:p>
          <a:p>
            <a:pPr indent="-317500" lvl="0" marL="457200" rtl="0" algn="l">
              <a:spcBef>
                <a:spcPts val="0"/>
              </a:spcBef>
              <a:spcAft>
                <a:spcPts val="0"/>
              </a:spcAft>
              <a:buSzPts val="1400"/>
              <a:buChar char="●"/>
            </a:pPr>
            <a:r>
              <a:rPr lang="en" sz="1400"/>
              <a:t>Residuals seemed to have cleaner signals over predictions</a:t>
            </a:r>
            <a:endParaRPr sz="1400"/>
          </a:p>
          <a:p>
            <a:pPr indent="-317500" lvl="0" marL="457200" rtl="0" algn="l">
              <a:spcBef>
                <a:spcPts val="0"/>
              </a:spcBef>
              <a:spcAft>
                <a:spcPts val="0"/>
              </a:spcAft>
              <a:buSzPts val="1400"/>
              <a:buChar char="●"/>
            </a:pPr>
            <a:r>
              <a:rPr lang="en" sz="1400"/>
              <a:t>ARIMA (1,0,1) performed the best and has stronger signal than baseline</a:t>
            </a:r>
            <a:endParaRPr sz="1400"/>
          </a:p>
          <a:p>
            <a:pPr indent="0" lvl="0" marL="0" rtl="0" algn="l">
              <a:spcBef>
                <a:spcPts val="1600"/>
              </a:spcBef>
              <a:spcAft>
                <a:spcPts val="1600"/>
              </a:spcAft>
              <a:buNone/>
            </a:pPr>
            <a:r>
              <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3"/>
          <p:cNvSpPr txBox="1"/>
          <p:nvPr>
            <p:ph idx="1" type="body"/>
          </p:nvPr>
        </p:nvSpPr>
        <p:spPr>
          <a:xfrm>
            <a:off x="311700" y="0"/>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GRU-ARIMA (0,0,1)</a:t>
            </a:r>
            <a:r>
              <a:rPr lang="en"/>
              <a:t>	 Predictions				GRU-ARIMA(0,0,1) Residual</a:t>
            </a:r>
            <a:endParaRPr/>
          </a:p>
          <a:p>
            <a:pPr indent="0" lvl="0" marL="457200" rtl="0" algn="l">
              <a:spcBef>
                <a:spcPts val="1600"/>
              </a:spcBef>
              <a:spcAft>
                <a:spcPts val="1600"/>
              </a:spcAft>
              <a:buNone/>
            </a:pPr>
            <a:r>
              <a:t/>
            </a:r>
            <a:endParaRPr/>
          </a:p>
        </p:txBody>
      </p:sp>
      <p:pic>
        <p:nvPicPr>
          <p:cNvPr id="273" name="Google Shape;273;p43"/>
          <p:cNvPicPr preferRelativeResize="0"/>
          <p:nvPr/>
        </p:nvPicPr>
        <p:blipFill>
          <a:blip r:embed="rId3">
            <a:alphaModFix/>
          </a:blip>
          <a:stretch>
            <a:fillRect/>
          </a:stretch>
        </p:blipFill>
        <p:spPr>
          <a:xfrm>
            <a:off x="0" y="467600"/>
            <a:ext cx="4561500" cy="4566475"/>
          </a:xfrm>
          <a:prstGeom prst="rect">
            <a:avLst/>
          </a:prstGeom>
          <a:noFill/>
          <a:ln>
            <a:noFill/>
          </a:ln>
        </p:spPr>
      </p:pic>
      <p:cxnSp>
        <p:nvCxnSpPr>
          <p:cNvPr id="274" name="Google Shape;274;p43"/>
          <p:cNvCxnSpPr/>
          <p:nvPr/>
        </p:nvCxnSpPr>
        <p:spPr>
          <a:xfrm>
            <a:off x="4561500" y="0"/>
            <a:ext cx="21000" cy="5050800"/>
          </a:xfrm>
          <a:prstGeom prst="straightConnector1">
            <a:avLst/>
          </a:prstGeom>
          <a:noFill/>
          <a:ln cap="flat" cmpd="sng" w="19050">
            <a:solidFill>
              <a:schemeClr val="dk2"/>
            </a:solidFill>
            <a:prstDash val="solid"/>
            <a:round/>
            <a:headEnd len="med" w="med" type="none"/>
            <a:tailEnd len="med" w="med" type="none"/>
          </a:ln>
        </p:spPr>
      </p:cxnSp>
      <p:pic>
        <p:nvPicPr>
          <p:cNvPr id="275" name="Google Shape;275;p43"/>
          <p:cNvPicPr preferRelativeResize="0"/>
          <p:nvPr/>
        </p:nvPicPr>
        <p:blipFill>
          <a:blip r:embed="rId4">
            <a:alphaModFix/>
          </a:blip>
          <a:stretch>
            <a:fillRect/>
          </a:stretch>
        </p:blipFill>
        <p:spPr>
          <a:xfrm>
            <a:off x="4582500" y="467600"/>
            <a:ext cx="4561500" cy="4566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4"/>
          <p:cNvSpPr txBox="1"/>
          <p:nvPr>
            <p:ph idx="1" type="body"/>
          </p:nvPr>
        </p:nvSpPr>
        <p:spPr>
          <a:xfrm>
            <a:off x="311700" y="0"/>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GRU-ARIMA (0,0,2) Predictions				GRU-ARIMA(0,0,2) Residual</a:t>
            </a:r>
            <a:endParaRPr/>
          </a:p>
          <a:p>
            <a:pPr indent="0" lvl="0" marL="457200" rtl="0" algn="l">
              <a:spcBef>
                <a:spcPts val="1600"/>
              </a:spcBef>
              <a:spcAft>
                <a:spcPts val="1600"/>
              </a:spcAft>
              <a:buNone/>
            </a:pPr>
            <a:r>
              <a:t/>
            </a:r>
            <a:endParaRPr/>
          </a:p>
        </p:txBody>
      </p:sp>
      <p:cxnSp>
        <p:nvCxnSpPr>
          <p:cNvPr id="281" name="Google Shape;281;p44"/>
          <p:cNvCxnSpPr/>
          <p:nvPr/>
        </p:nvCxnSpPr>
        <p:spPr>
          <a:xfrm>
            <a:off x="4561500" y="0"/>
            <a:ext cx="21000" cy="5050800"/>
          </a:xfrm>
          <a:prstGeom prst="straightConnector1">
            <a:avLst/>
          </a:prstGeom>
          <a:noFill/>
          <a:ln cap="flat" cmpd="sng" w="19050">
            <a:solidFill>
              <a:schemeClr val="dk2"/>
            </a:solidFill>
            <a:prstDash val="solid"/>
            <a:round/>
            <a:headEnd len="med" w="med" type="none"/>
            <a:tailEnd len="med" w="med" type="none"/>
          </a:ln>
        </p:spPr>
      </p:cxnSp>
      <p:pic>
        <p:nvPicPr>
          <p:cNvPr id="282" name="Google Shape;282;p44"/>
          <p:cNvPicPr preferRelativeResize="0"/>
          <p:nvPr/>
        </p:nvPicPr>
        <p:blipFill>
          <a:blip r:embed="rId3">
            <a:alphaModFix/>
          </a:blip>
          <a:stretch>
            <a:fillRect/>
          </a:stretch>
        </p:blipFill>
        <p:spPr>
          <a:xfrm>
            <a:off x="0" y="467600"/>
            <a:ext cx="4561500" cy="4566475"/>
          </a:xfrm>
          <a:prstGeom prst="rect">
            <a:avLst/>
          </a:prstGeom>
          <a:noFill/>
          <a:ln>
            <a:noFill/>
          </a:ln>
        </p:spPr>
      </p:pic>
      <p:pic>
        <p:nvPicPr>
          <p:cNvPr id="283" name="Google Shape;283;p44"/>
          <p:cNvPicPr preferRelativeResize="0"/>
          <p:nvPr/>
        </p:nvPicPr>
        <p:blipFill>
          <a:blip r:embed="rId4">
            <a:alphaModFix/>
          </a:blip>
          <a:stretch>
            <a:fillRect/>
          </a:stretch>
        </p:blipFill>
        <p:spPr>
          <a:xfrm>
            <a:off x="4582500" y="467600"/>
            <a:ext cx="4561500" cy="4566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5"/>
          <p:cNvSpPr txBox="1"/>
          <p:nvPr>
            <p:ph idx="1" type="body"/>
          </p:nvPr>
        </p:nvSpPr>
        <p:spPr>
          <a:xfrm>
            <a:off x="311700" y="0"/>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GRU-ARIMA (1,0,0) Predictions				GRU-ARIMA(1,0,0) Residual</a:t>
            </a:r>
            <a:endParaRPr/>
          </a:p>
          <a:p>
            <a:pPr indent="0" lvl="0" marL="457200" rtl="0" algn="l">
              <a:spcBef>
                <a:spcPts val="1600"/>
              </a:spcBef>
              <a:spcAft>
                <a:spcPts val="1600"/>
              </a:spcAft>
              <a:buNone/>
            </a:pPr>
            <a:r>
              <a:t/>
            </a:r>
            <a:endParaRPr/>
          </a:p>
        </p:txBody>
      </p:sp>
      <p:cxnSp>
        <p:nvCxnSpPr>
          <p:cNvPr id="289" name="Google Shape;289;p45"/>
          <p:cNvCxnSpPr/>
          <p:nvPr/>
        </p:nvCxnSpPr>
        <p:spPr>
          <a:xfrm>
            <a:off x="4561500" y="0"/>
            <a:ext cx="21000" cy="5050800"/>
          </a:xfrm>
          <a:prstGeom prst="straightConnector1">
            <a:avLst/>
          </a:prstGeom>
          <a:noFill/>
          <a:ln cap="flat" cmpd="sng" w="19050">
            <a:solidFill>
              <a:schemeClr val="dk2"/>
            </a:solidFill>
            <a:prstDash val="solid"/>
            <a:round/>
            <a:headEnd len="med" w="med" type="none"/>
            <a:tailEnd len="med" w="med" type="none"/>
          </a:ln>
        </p:spPr>
      </p:cxnSp>
      <p:pic>
        <p:nvPicPr>
          <p:cNvPr id="290" name="Google Shape;290;p45"/>
          <p:cNvPicPr preferRelativeResize="0"/>
          <p:nvPr/>
        </p:nvPicPr>
        <p:blipFill>
          <a:blip r:embed="rId3">
            <a:alphaModFix/>
          </a:blip>
          <a:stretch>
            <a:fillRect/>
          </a:stretch>
        </p:blipFill>
        <p:spPr>
          <a:xfrm>
            <a:off x="0" y="467600"/>
            <a:ext cx="4561500" cy="4566475"/>
          </a:xfrm>
          <a:prstGeom prst="rect">
            <a:avLst/>
          </a:prstGeom>
          <a:noFill/>
          <a:ln>
            <a:noFill/>
          </a:ln>
        </p:spPr>
      </p:pic>
      <p:pic>
        <p:nvPicPr>
          <p:cNvPr id="291" name="Google Shape;291;p45"/>
          <p:cNvPicPr preferRelativeResize="0"/>
          <p:nvPr/>
        </p:nvPicPr>
        <p:blipFill>
          <a:blip r:embed="rId4">
            <a:alphaModFix/>
          </a:blip>
          <a:stretch>
            <a:fillRect/>
          </a:stretch>
        </p:blipFill>
        <p:spPr>
          <a:xfrm>
            <a:off x="4582500" y="467600"/>
            <a:ext cx="4561500" cy="4566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idx="1" type="body"/>
          </p:nvPr>
        </p:nvSpPr>
        <p:spPr>
          <a:xfrm>
            <a:off x="311700" y="0"/>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GRU-ARIMA (1,0,1) Predictions				GRU-ARIMA(1,0,1) Residual</a:t>
            </a:r>
            <a:endParaRPr/>
          </a:p>
          <a:p>
            <a:pPr indent="0" lvl="0" marL="457200" rtl="0" algn="l">
              <a:spcBef>
                <a:spcPts val="1600"/>
              </a:spcBef>
              <a:spcAft>
                <a:spcPts val="1600"/>
              </a:spcAft>
              <a:buNone/>
            </a:pPr>
            <a:r>
              <a:t/>
            </a:r>
            <a:endParaRPr/>
          </a:p>
        </p:txBody>
      </p:sp>
      <p:cxnSp>
        <p:nvCxnSpPr>
          <p:cNvPr id="297" name="Google Shape;297;p46"/>
          <p:cNvCxnSpPr/>
          <p:nvPr/>
        </p:nvCxnSpPr>
        <p:spPr>
          <a:xfrm>
            <a:off x="4561500" y="0"/>
            <a:ext cx="21000" cy="5050800"/>
          </a:xfrm>
          <a:prstGeom prst="straightConnector1">
            <a:avLst/>
          </a:prstGeom>
          <a:noFill/>
          <a:ln cap="flat" cmpd="sng" w="19050">
            <a:solidFill>
              <a:schemeClr val="dk2"/>
            </a:solidFill>
            <a:prstDash val="solid"/>
            <a:round/>
            <a:headEnd len="med" w="med" type="none"/>
            <a:tailEnd len="med" w="med" type="none"/>
          </a:ln>
        </p:spPr>
      </p:cxnSp>
      <p:pic>
        <p:nvPicPr>
          <p:cNvPr id="298" name="Google Shape;298;p46"/>
          <p:cNvPicPr preferRelativeResize="0"/>
          <p:nvPr/>
        </p:nvPicPr>
        <p:blipFill>
          <a:blip r:embed="rId3">
            <a:alphaModFix/>
          </a:blip>
          <a:stretch>
            <a:fillRect/>
          </a:stretch>
        </p:blipFill>
        <p:spPr>
          <a:xfrm>
            <a:off x="0" y="484325"/>
            <a:ext cx="4561500" cy="4566475"/>
          </a:xfrm>
          <a:prstGeom prst="rect">
            <a:avLst/>
          </a:prstGeom>
          <a:noFill/>
          <a:ln>
            <a:noFill/>
          </a:ln>
        </p:spPr>
      </p:pic>
      <p:pic>
        <p:nvPicPr>
          <p:cNvPr id="299" name="Google Shape;299;p46"/>
          <p:cNvPicPr preferRelativeResize="0"/>
          <p:nvPr/>
        </p:nvPicPr>
        <p:blipFill>
          <a:blip r:embed="rId4">
            <a:alphaModFix/>
          </a:blip>
          <a:stretch>
            <a:fillRect/>
          </a:stretch>
        </p:blipFill>
        <p:spPr>
          <a:xfrm>
            <a:off x="4582500" y="484325"/>
            <a:ext cx="4561500" cy="4566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7"/>
          <p:cNvSpPr txBox="1"/>
          <p:nvPr>
            <p:ph idx="1" type="body"/>
          </p:nvPr>
        </p:nvSpPr>
        <p:spPr>
          <a:xfrm>
            <a:off x="311700" y="0"/>
            <a:ext cx="8520600" cy="34164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a:t>GRU Baseline				GRU-ARIMA(1,0,1) Residual</a:t>
            </a:r>
            <a:endParaRPr/>
          </a:p>
          <a:p>
            <a:pPr indent="0" lvl="0" marL="457200" rtl="0" algn="l">
              <a:spcBef>
                <a:spcPts val="1600"/>
              </a:spcBef>
              <a:spcAft>
                <a:spcPts val="1600"/>
              </a:spcAft>
              <a:buNone/>
            </a:pPr>
            <a:r>
              <a:t/>
            </a:r>
            <a:endParaRPr/>
          </a:p>
        </p:txBody>
      </p:sp>
      <p:cxnSp>
        <p:nvCxnSpPr>
          <p:cNvPr id="305" name="Google Shape;305;p47"/>
          <p:cNvCxnSpPr/>
          <p:nvPr/>
        </p:nvCxnSpPr>
        <p:spPr>
          <a:xfrm>
            <a:off x="4561500" y="0"/>
            <a:ext cx="21000" cy="5050800"/>
          </a:xfrm>
          <a:prstGeom prst="straightConnector1">
            <a:avLst/>
          </a:prstGeom>
          <a:noFill/>
          <a:ln cap="flat" cmpd="sng" w="19050">
            <a:solidFill>
              <a:schemeClr val="dk2"/>
            </a:solidFill>
            <a:prstDash val="solid"/>
            <a:round/>
            <a:headEnd len="med" w="med" type="none"/>
            <a:tailEnd len="med" w="med" type="none"/>
          </a:ln>
        </p:spPr>
      </p:cxnSp>
      <p:pic>
        <p:nvPicPr>
          <p:cNvPr id="306" name="Google Shape;306;p47"/>
          <p:cNvPicPr preferRelativeResize="0"/>
          <p:nvPr/>
        </p:nvPicPr>
        <p:blipFill>
          <a:blip r:embed="rId3">
            <a:alphaModFix/>
          </a:blip>
          <a:stretch>
            <a:fillRect/>
          </a:stretch>
        </p:blipFill>
        <p:spPr>
          <a:xfrm>
            <a:off x="0" y="487500"/>
            <a:ext cx="4561500" cy="4563301"/>
          </a:xfrm>
          <a:prstGeom prst="rect">
            <a:avLst/>
          </a:prstGeom>
          <a:noFill/>
          <a:ln>
            <a:noFill/>
          </a:ln>
        </p:spPr>
      </p:pic>
      <p:pic>
        <p:nvPicPr>
          <p:cNvPr id="307" name="Google Shape;307;p47"/>
          <p:cNvPicPr preferRelativeResize="0"/>
          <p:nvPr/>
        </p:nvPicPr>
        <p:blipFill>
          <a:blip r:embed="rId4">
            <a:alphaModFix/>
          </a:blip>
          <a:stretch>
            <a:fillRect/>
          </a:stretch>
        </p:blipFill>
        <p:spPr>
          <a:xfrm>
            <a:off x="4582500" y="485912"/>
            <a:ext cx="4561500" cy="4566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Process</a:t>
            </a:r>
            <a:endParaRPr/>
          </a:p>
        </p:txBody>
      </p:sp>
      <p:sp>
        <p:nvSpPr>
          <p:cNvPr id="313" name="Google Shape;31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Trained on 1 subset with 1000 time segments</a:t>
            </a:r>
            <a:endParaRPr/>
          </a:p>
          <a:p>
            <a:pPr indent="-342900" lvl="0" marL="457200" rtl="0" algn="l">
              <a:spcBef>
                <a:spcPts val="0"/>
              </a:spcBef>
              <a:spcAft>
                <a:spcPts val="0"/>
              </a:spcAft>
              <a:buSzPts val="1800"/>
              <a:buChar char="●"/>
            </a:pPr>
            <a:r>
              <a:rPr lang="en"/>
              <a:t>Entire test set used for mean and standard deviation</a:t>
            </a:r>
            <a:endParaRPr/>
          </a:p>
          <a:p>
            <a:pPr indent="-342900" lvl="0" marL="457200" rtl="0" algn="l">
              <a:spcBef>
                <a:spcPts val="0"/>
              </a:spcBef>
              <a:spcAft>
                <a:spcPts val="0"/>
              </a:spcAft>
              <a:buSzPts val="1800"/>
              <a:buChar char="●"/>
            </a:pPr>
            <a:r>
              <a:rPr lang="en"/>
              <a:t>1 test subset with 1000 time segments used for covariance </a:t>
            </a:r>
            <a:endParaRPr/>
          </a:p>
          <a:p>
            <a:pPr indent="-342900" lvl="0" marL="457200" rtl="0" algn="l">
              <a:spcBef>
                <a:spcPts val="0"/>
              </a:spcBef>
              <a:spcAft>
                <a:spcPts val="0"/>
              </a:spcAft>
              <a:buSzPts val="1800"/>
              <a:buChar char="●"/>
            </a:pPr>
            <a:r>
              <a:rPr lang="en"/>
              <a:t>Kernels used -</a:t>
            </a:r>
            <a:endParaRPr/>
          </a:p>
          <a:p>
            <a:pPr indent="-304800" lvl="1" marL="914400" rtl="0" algn="l">
              <a:lnSpc>
                <a:spcPct val="135714"/>
              </a:lnSpc>
              <a:spcBef>
                <a:spcPts val="0"/>
              </a:spcBef>
              <a:spcAft>
                <a:spcPts val="0"/>
              </a:spcAft>
              <a:buSzPts val="1200"/>
              <a:buFont typeface="Proxima Nova Semibold"/>
              <a:buChar char="○"/>
            </a:pPr>
            <a:r>
              <a:rPr lang="en" sz="1200">
                <a:highlight>
                  <a:srgbClr val="FFFFFE"/>
                </a:highlight>
                <a:latin typeface="Proxima Nova Semibold"/>
                <a:ea typeface="Proxima Nova Semibold"/>
                <a:cs typeface="Proxima Nova Semibold"/>
                <a:sym typeface="Proxima Nova Semibold"/>
              </a:rPr>
              <a:t>ExpSineSquared</a:t>
            </a:r>
            <a:endParaRPr sz="1200">
              <a:highlight>
                <a:srgbClr val="FFFFFE"/>
              </a:highlight>
              <a:latin typeface="Proxima Nova Semibold"/>
              <a:ea typeface="Proxima Nova Semibold"/>
              <a:cs typeface="Proxima Nova Semibold"/>
              <a:sym typeface="Proxima Nova Semibold"/>
            </a:endParaRPr>
          </a:p>
          <a:p>
            <a:pPr indent="-304800" lvl="1" marL="914400" rtl="0" algn="l">
              <a:spcBef>
                <a:spcPts val="0"/>
              </a:spcBef>
              <a:spcAft>
                <a:spcPts val="0"/>
              </a:spcAft>
              <a:buSzPts val="1200"/>
              <a:buFont typeface="Proxima Nova Semibold"/>
              <a:buChar char="○"/>
            </a:pPr>
            <a:r>
              <a:rPr lang="en" sz="1200">
                <a:latin typeface="Proxima Nova Semibold"/>
                <a:ea typeface="Proxima Nova Semibold"/>
                <a:cs typeface="Proxima Nova Semibold"/>
                <a:sym typeface="Proxima Nova Semibold"/>
              </a:rPr>
              <a:t>Mixed kernel (</a:t>
            </a:r>
            <a:r>
              <a:rPr lang="en" sz="1200">
                <a:highlight>
                  <a:srgbClr val="FFFFFE"/>
                </a:highlight>
                <a:latin typeface="Proxima Nova Semibold"/>
                <a:ea typeface="Proxima Nova Semibold"/>
                <a:cs typeface="Proxima Nova Semibold"/>
                <a:sym typeface="Proxima Nova Semibold"/>
              </a:rPr>
              <a:t>Constant + Matern + White</a:t>
            </a:r>
            <a:r>
              <a:rPr lang="en" sz="1200">
                <a:latin typeface="Proxima Nova Semibold"/>
                <a:ea typeface="Proxima Nova Semibold"/>
                <a:cs typeface="Proxima Nova Semibold"/>
                <a:sym typeface="Proxima Nova Semibold"/>
              </a:rPr>
              <a:t>)</a:t>
            </a:r>
            <a:endParaRPr sz="1200">
              <a:latin typeface="Proxima Nova Semibold"/>
              <a:ea typeface="Proxima Nova Semibold"/>
              <a:cs typeface="Proxima Nova Semibold"/>
              <a:sym typeface="Proxima Nova Semibold"/>
            </a:endParaRPr>
          </a:p>
          <a:p>
            <a:pPr indent="-304800" lvl="1" marL="914400" rtl="0" algn="l">
              <a:lnSpc>
                <a:spcPct val="135714"/>
              </a:lnSpc>
              <a:spcBef>
                <a:spcPts val="0"/>
              </a:spcBef>
              <a:spcAft>
                <a:spcPts val="0"/>
              </a:spcAft>
              <a:buSzPts val="1200"/>
              <a:buFont typeface="Proxima Nova Semibold"/>
              <a:buChar char="○"/>
            </a:pPr>
            <a:r>
              <a:rPr lang="en" sz="1200">
                <a:highlight>
                  <a:srgbClr val="FFFFFE"/>
                </a:highlight>
                <a:latin typeface="Proxima Nova Semibold"/>
                <a:ea typeface="Proxima Nova Semibold"/>
                <a:cs typeface="Proxima Nova Semibold"/>
                <a:sym typeface="Proxima Nova Semibold"/>
              </a:rPr>
              <a:t>Matern</a:t>
            </a:r>
            <a:endParaRPr sz="1200">
              <a:highlight>
                <a:srgbClr val="FFFFFE"/>
              </a:highlight>
              <a:latin typeface="Proxima Nova Semibold"/>
              <a:ea typeface="Proxima Nova Semibold"/>
              <a:cs typeface="Proxima Nova Semibold"/>
              <a:sym typeface="Proxima Nova Semibold"/>
            </a:endParaRPr>
          </a:p>
          <a:p>
            <a:pPr indent="-304800" lvl="1" marL="914400" rtl="0" algn="l">
              <a:lnSpc>
                <a:spcPct val="135714"/>
              </a:lnSpc>
              <a:spcBef>
                <a:spcPts val="0"/>
              </a:spcBef>
              <a:spcAft>
                <a:spcPts val="0"/>
              </a:spcAft>
              <a:buSzPts val="1200"/>
              <a:buFont typeface="Proxima Nova Semibold"/>
              <a:buChar char="○"/>
            </a:pPr>
            <a:r>
              <a:rPr lang="en" sz="1200">
                <a:highlight>
                  <a:srgbClr val="FFFFFE"/>
                </a:highlight>
                <a:latin typeface="Proxima Nova Semibold"/>
                <a:ea typeface="Proxima Nova Semibold"/>
                <a:cs typeface="Proxima Nova Semibold"/>
                <a:sym typeface="Proxima Nova Semibold"/>
              </a:rPr>
              <a:t>RationalQuadratic</a:t>
            </a:r>
            <a:endParaRPr sz="1200">
              <a:highlight>
                <a:srgbClr val="FFFFFE"/>
              </a:highlight>
              <a:latin typeface="Proxima Nova Semibold"/>
              <a:ea typeface="Proxima Nova Semibold"/>
              <a:cs typeface="Proxima Nova Semibold"/>
              <a:sym typeface="Proxima Nova Semibold"/>
            </a:endParaRPr>
          </a:p>
          <a:p>
            <a:pPr indent="-304800" lvl="1" marL="914400" rtl="0" algn="l">
              <a:lnSpc>
                <a:spcPct val="135714"/>
              </a:lnSpc>
              <a:spcBef>
                <a:spcPts val="0"/>
              </a:spcBef>
              <a:spcAft>
                <a:spcPts val="0"/>
              </a:spcAft>
              <a:buSzPts val="1200"/>
              <a:buFont typeface="Proxima Nova Semibold"/>
              <a:buChar char="○"/>
            </a:pPr>
            <a:r>
              <a:rPr lang="en" sz="1200">
                <a:highlight>
                  <a:srgbClr val="FFFFFE"/>
                </a:highlight>
                <a:latin typeface="Proxima Nova Semibold"/>
                <a:ea typeface="Proxima Nova Semibold"/>
                <a:cs typeface="Proxima Nova Semibold"/>
                <a:sym typeface="Proxima Nova Semibold"/>
              </a:rPr>
              <a:t>RBF</a:t>
            </a:r>
            <a:endParaRPr sz="1200">
              <a:highlight>
                <a:srgbClr val="FFFFFE"/>
              </a:highlight>
              <a:latin typeface="Proxima Nova Semibold"/>
              <a:ea typeface="Proxima Nova Semibold"/>
              <a:cs typeface="Proxima Nova Semibold"/>
              <a:sym typeface="Proxima Nova Semibold"/>
            </a:endParaRPr>
          </a:p>
          <a:p>
            <a:pPr indent="-304800" lvl="1" marL="914400" rtl="0" algn="l">
              <a:lnSpc>
                <a:spcPct val="135714"/>
              </a:lnSpc>
              <a:spcBef>
                <a:spcPts val="0"/>
              </a:spcBef>
              <a:spcAft>
                <a:spcPts val="0"/>
              </a:spcAft>
              <a:buSzPts val="1200"/>
              <a:buFont typeface="Proxima Nova Semibold"/>
              <a:buChar char="○"/>
            </a:pPr>
            <a:r>
              <a:rPr lang="en" sz="1200">
                <a:highlight>
                  <a:srgbClr val="FFFFFE"/>
                </a:highlight>
                <a:latin typeface="Proxima Nova Semibold"/>
                <a:ea typeface="Proxima Nova Semibold"/>
                <a:cs typeface="Proxima Nova Semibold"/>
                <a:sym typeface="Proxima Nova Semibold"/>
              </a:rPr>
              <a:t>SpectralMixture</a:t>
            </a:r>
            <a:endParaRPr sz="1200">
              <a:highlight>
                <a:srgbClr val="FFFFFE"/>
              </a:highlight>
              <a:latin typeface="Proxima Nova Semibold"/>
              <a:ea typeface="Proxima Nova Semibold"/>
              <a:cs typeface="Proxima Nova Semibold"/>
              <a:sym typeface="Proxima Nova Semibold"/>
            </a:endParaRPr>
          </a:p>
          <a:p>
            <a:pPr indent="-342900" lvl="0" marL="457200" rtl="0" algn="l">
              <a:lnSpc>
                <a:spcPct val="135714"/>
              </a:lnSpc>
              <a:spcBef>
                <a:spcPts val="0"/>
              </a:spcBef>
              <a:spcAft>
                <a:spcPts val="0"/>
              </a:spcAft>
              <a:buSzPts val="1800"/>
              <a:buFont typeface="Proxima Nova Semibold"/>
              <a:buChar char="●"/>
            </a:pPr>
            <a:r>
              <a:rPr lang="en">
                <a:highlight>
                  <a:srgbClr val="FFFFFE"/>
                </a:highlight>
              </a:rPr>
              <a:t>Residual </a:t>
            </a:r>
            <a:r>
              <a:rPr lang="en">
                <a:highlight>
                  <a:srgbClr val="FFFFFE"/>
                </a:highlight>
                <a:latin typeface="Proxima Nova Semibold"/>
                <a:ea typeface="Proxima Nova Semibold"/>
                <a:cs typeface="Proxima Nova Semibold"/>
                <a:sym typeface="Proxima Nova Semibold"/>
              </a:rPr>
              <a:t>/ </a:t>
            </a:r>
            <a:r>
              <a:rPr lang="en"/>
              <a:t>standard deviation fed into RNN</a:t>
            </a:r>
            <a:endParaRPr>
              <a:highlight>
                <a:srgbClr val="FFFFFE"/>
              </a:highlight>
              <a:latin typeface="Proxima Nova Semibold"/>
              <a:ea typeface="Proxima Nova Semibold"/>
              <a:cs typeface="Proxima Nova Semibold"/>
              <a:sym typeface="Proxima Nova Semibold"/>
            </a:endParaRPr>
          </a:p>
          <a:p>
            <a:pPr indent="0" lvl="0" marL="0" rtl="0" algn="l">
              <a:lnSpc>
                <a:spcPct val="135714"/>
              </a:lnSpc>
              <a:spcBef>
                <a:spcPts val="0"/>
              </a:spcBef>
              <a:spcAft>
                <a:spcPts val="0"/>
              </a:spcAft>
              <a:buNone/>
            </a:pPr>
            <a:r>
              <a:rPr lang="en" sz="1200">
                <a:highlight>
                  <a:srgbClr val="FFFFFE"/>
                </a:highlight>
                <a:latin typeface="Proxima Nova Semibold"/>
                <a:ea typeface="Proxima Nova Semibold"/>
                <a:cs typeface="Proxima Nova Semibold"/>
                <a:sym typeface="Proxima Nova Semibold"/>
              </a:rPr>
              <a:t> </a:t>
            </a:r>
            <a:endParaRPr sz="1200">
              <a:highlight>
                <a:srgbClr val="FFFFFE"/>
              </a:highlight>
              <a:latin typeface="Proxima Nova Semibold"/>
              <a:ea typeface="Proxima Nova Semibold"/>
              <a:cs typeface="Proxima Nova Semibold"/>
              <a:sym typeface="Proxima Nova Semibold"/>
            </a:endParaRPr>
          </a:p>
          <a:p>
            <a:pPr indent="0" lvl="0" marL="0" rtl="0" algn="l">
              <a:lnSpc>
                <a:spcPct val="135714"/>
              </a:lnSpc>
              <a:spcBef>
                <a:spcPts val="0"/>
              </a:spcBef>
              <a:spcAft>
                <a:spcPts val="0"/>
              </a:spcAft>
              <a:buNone/>
            </a:pPr>
            <a:r>
              <a:t/>
            </a:r>
            <a:endParaRPr sz="1200">
              <a:highlight>
                <a:srgbClr val="FFFFFE"/>
              </a:highlight>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a:p>
          <a:p>
            <a:pPr indent="0" lvl="0" marL="457200" rtl="0" algn="l">
              <a:spcBef>
                <a:spcPts val="1600"/>
              </a:spcBef>
              <a:spcAft>
                <a:spcPts val="1600"/>
              </a:spcAft>
              <a:buNone/>
            </a:pPr>
            <a:r>
              <a:rPr lang="en"/>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Process - Mean</a:t>
            </a:r>
            <a:endParaRPr/>
          </a:p>
        </p:txBody>
      </p:sp>
      <p:sp>
        <p:nvSpPr>
          <p:cNvPr id="319" name="Google Shape;319;p49"/>
          <p:cNvSpPr txBox="1"/>
          <p:nvPr>
            <p:ph idx="1" type="body"/>
          </p:nvPr>
        </p:nvSpPr>
        <p:spPr>
          <a:xfrm>
            <a:off x="311700" y="1152475"/>
            <a:ext cx="8520600" cy="48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Zero mean for every kernel</a:t>
            </a:r>
            <a:endParaRPr/>
          </a:p>
        </p:txBody>
      </p:sp>
      <p:pic>
        <p:nvPicPr>
          <p:cNvPr id="320" name="Google Shape;320;p49"/>
          <p:cNvPicPr preferRelativeResize="0"/>
          <p:nvPr/>
        </p:nvPicPr>
        <p:blipFill>
          <a:blip r:embed="rId3">
            <a:alphaModFix/>
          </a:blip>
          <a:stretch>
            <a:fillRect/>
          </a:stretch>
        </p:blipFill>
        <p:spPr>
          <a:xfrm>
            <a:off x="2081225" y="1876150"/>
            <a:ext cx="3714750" cy="2362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Process - Standard deviation</a:t>
            </a:r>
            <a:endParaRPr/>
          </a:p>
        </p:txBody>
      </p:sp>
      <p:pic>
        <p:nvPicPr>
          <p:cNvPr id="326" name="Google Shape;326;p50"/>
          <p:cNvPicPr preferRelativeResize="0"/>
          <p:nvPr/>
        </p:nvPicPr>
        <p:blipFill>
          <a:blip r:embed="rId3">
            <a:alphaModFix/>
          </a:blip>
          <a:stretch>
            <a:fillRect/>
          </a:stretch>
        </p:blipFill>
        <p:spPr>
          <a:xfrm>
            <a:off x="3130525" y="1260350"/>
            <a:ext cx="2363675" cy="1311400"/>
          </a:xfrm>
          <a:prstGeom prst="rect">
            <a:avLst/>
          </a:prstGeom>
          <a:noFill/>
          <a:ln>
            <a:noFill/>
          </a:ln>
        </p:spPr>
      </p:pic>
      <p:pic>
        <p:nvPicPr>
          <p:cNvPr id="327" name="Google Shape;327;p50"/>
          <p:cNvPicPr preferRelativeResize="0"/>
          <p:nvPr/>
        </p:nvPicPr>
        <p:blipFill rotWithShape="1">
          <a:blip r:embed="rId4">
            <a:alphaModFix/>
          </a:blip>
          <a:srcRect b="0" l="0" r="0" t="-3669"/>
          <a:stretch/>
        </p:blipFill>
        <p:spPr>
          <a:xfrm>
            <a:off x="5724550" y="1260350"/>
            <a:ext cx="2614150" cy="1311400"/>
          </a:xfrm>
          <a:prstGeom prst="rect">
            <a:avLst/>
          </a:prstGeom>
          <a:noFill/>
          <a:ln>
            <a:noFill/>
          </a:ln>
        </p:spPr>
      </p:pic>
      <p:pic>
        <p:nvPicPr>
          <p:cNvPr id="328" name="Google Shape;328;p50"/>
          <p:cNvPicPr preferRelativeResize="0"/>
          <p:nvPr/>
        </p:nvPicPr>
        <p:blipFill>
          <a:blip r:embed="rId5">
            <a:alphaModFix/>
          </a:blip>
          <a:stretch>
            <a:fillRect/>
          </a:stretch>
        </p:blipFill>
        <p:spPr>
          <a:xfrm>
            <a:off x="384025" y="3145900"/>
            <a:ext cx="2285150" cy="1470950"/>
          </a:xfrm>
          <a:prstGeom prst="rect">
            <a:avLst/>
          </a:prstGeom>
          <a:noFill/>
          <a:ln>
            <a:noFill/>
          </a:ln>
        </p:spPr>
      </p:pic>
      <p:pic>
        <p:nvPicPr>
          <p:cNvPr id="329" name="Google Shape;329;p50"/>
          <p:cNvPicPr preferRelativeResize="0"/>
          <p:nvPr/>
        </p:nvPicPr>
        <p:blipFill>
          <a:blip r:embed="rId6">
            <a:alphaModFix/>
          </a:blip>
          <a:stretch>
            <a:fillRect/>
          </a:stretch>
        </p:blipFill>
        <p:spPr>
          <a:xfrm>
            <a:off x="3130525" y="3145900"/>
            <a:ext cx="2363675" cy="1470950"/>
          </a:xfrm>
          <a:prstGeom prst="rect">
            <a:avLst/>
          </a:prstGeom>
          <a:noFill/>
          <a:ln>
            <a:noFill/>
          </a:ln>
        </p:spPr>
      </p:pic>
      <p:pic>
        <p:nvPicPr>
          <p:cNvPr id="330" name="Google Shape;330;p50"/>
          <p:cNvPicPr preferRelativeResize="0"/>
          <p:nvPr/>
        </p:nvPicPr>
        <p:blipFill>
          <a:blip r:embed="rId7">
            <a:alphaModFix/>
          </a:blip>
          <a:stretch>
            <a:fillRect/>
          </a:stretch>
        </p:blipFill>
        <p:spPr>
          <a:xfrm>
            <a:off x="5724550" y="3145900"/>
            <a:ext cx="2614150" cy="1470950"/>
          </a:xfrm>
          <a:prstGeom prst="rect">
            <a:avLst/>
          </a:prstGeom>
          <a:noFill/>
          <a:ln>
            <a:noFill/>
          </a:ln>
        </p:spPr>
      </p:pic>
      <p:sp>
        <p:nvSpPr>
          <p:cNvPr id="331" name="Google Shape;331;p50"/>
          <p:cNvSpPr txBox="1"/>
          <p:nvPr/>
        </p:nvSpPr>
        <p:spPr>
          <a:xfrm>
            <a:off x="740475" y="2619850"/>
            <a:ext cx="19287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Exp Sine Squared</a:t>
            </a:r>
            <a:endParaRPr>
              <a:latin typeface="Proxima Nova"/>
              <a:ea typeface="Proxima Nova"/>
              <a:cs typeface="Proxima Nova"/>
              <a:sym typeface="Proxima Nova"/>
            </a:endParaRPr>
          </a:p>
        </p:txBody>
      </p:sp>
      <p:sp>
        <p:nvSpPr>
          <p:cNvPr id="332" name="Google Shape;332;p50"/>
          <p:cNvSpPr txBox="1"/>
          <p:nvPr/>
        </p:nvSpPr>
        <p:spPr>
          <a:xfrm>
            <a:off x="3938850" y="2571750"/>
            <a:ext cx="1266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Mixed kernel</a:t>
            </a:r>
            <a:endParaRPr>
              <a:latin typeface="Proxima Nova"/>
              <a:ea typeface="Proxima Nova"/>
              <a:cs typeface="Proxima Nova"/>
              <a:sym typeface="Proxima Nova"/>
            </a:endParaRPr>
          </a:p>
        </p:txBody>
      </p:sp>
      <p:sp>
        <p:nvSpPr>
          <p:cNvPr id="333" name="Google Shape;333;p50"/>
          <p:cNvSpPr txBox="1"/>
          <p:nvPr/>
        </p:nvSpPr>
        <p:spPr>
          <a:xfrm>
            <a:off x="6711900" y="2571750"/>
            <a:ext cx="1081200" cy="1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Matern</a:t>
            </a:r>
            <a:endParaRPr>
              <a:latin typeface="Proxima Nova"/>
              <a:ea typeface="Proxima Nova"/>
              <a:cs typeface="Proxima Nova"/>
              <a:sym typeface="Proxima Nova"/>
            </a:endParaRPr>
          </a:p>
        </p:txBody>
      </p:sp>
      <p:sp>
        <p:nvSpPr>
          <p:cNvPr id="334" name="Google Shape;334;p50"/>
          <p:cNvSpPr txBox="1"/>
          <p:nvPr/>
        </p:nvSpPr>
        <p:spPr>
          <a:xfrm>
            <a:off x="798800" y="4616850"/>
            <a:ext cx="16464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Rational Quadratic</a:t>
            </a:r>
            <a:endParaRPr>
              <a:latin typeface="Proxima Nova"/>
              <a:ea typeface="Proxima Nova"/>
              <a:cs typeface="Proxima Nova"/>
              <a:sym typeface="Proxima Nova"/>
            </a:endParaRPr>
          </a:p>
        </p:txBody>
      </p:sp>
      <p:sp>
        <p:nvSpPr>
          <p:cNvPr id="335" name="Google Shape;335;p50"/>
          <p:cNvSpPr txBox="1"/>
          <p:nvPr/>
        </p:nvSpPr>
        <p:spPr>
          <a:xfrm>
            <a:off x="4169325" y="4616850"/>
            <a:ext cx="506700" cy="1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RBF</a:t>
            </a:r>
            <a:endParaRPr>
              <a:latin typeface="Proxima Nova"/>
              <a:ea typeface="Proxima Nova"/>
              <a:cs typeface="Proxima Nova"/>
              <a:sym typeface="Proxima Nova"/>
            </a:endParaRPr>
          </a:p>
        </p:txBody>
      </p:sp>
      <p:sp>
        <p:nvSpPr>
          <p:cNvPr id="336" name="Google Shape;336;p50"/>
          <p:cNvSpPr txBox="1"/>
          <p:nvPr/>
        </p:nvSpPr>
        <p:spPr>
          <a:xfrm>
            <a:off x="6512200" y="4616850"/>
            <a:ext cx="1578000" cy="1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Spectral Mixture</a:t>
            </a:r>
            <a:endParaRPr>
              <a:latin typeface="Proxima Nova"/>
              <a:ea typeface="Proxima Nova"/>
              <a:cs typeface="Proxima Nova"/>
              <a:sym typeface="Proxima Nova"/>
            </a:endParaRPr>
          </a:p>
        </p:txBody>
      </p:sp>
      <p:pic>
        <p:nvPicPr>
          <p:cNvPr id="337" name="Google Shape;337;p50"/>
          <p:cNvPicPr preferRelativeResize="0"/>
          <p:nvPr/>
        </p:nvPicPr>
        <p:blipFill>
          <a:blip r:embed="rId8">
            <a:alphaModFix/>
          </a:blip>
          <a:stretch>
            <a:fillRect/>
          </a:stretch>
        </p:blipFill>
        <p:spPr>
          <a:xfrm>
            <a:off x="390225" y="1260350"/>
            <a:ext cx="2285150" cy="1311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Process - Covariance Matrix</a:t>
            </a:r>
            <a:endParaRPr/>
          </a:p>
        </p:txBody>
      </p:sp>
      <p:sp>
        <p:nvSpPr>
          <p:cNvPr id="343" name="Google Shape;343;p51"/>
          <p:cNvSpPr txBox="1"/>
          <p:nvPr/>
        </p:nvSpPr>
        <p:spPr>
          <a:xfrm>
            <a:off x="740475" y="2619850"/>
            <a:ext cx="19287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Exp Sine Squared</a:t>
            </a:r>
            <a:endParaRPr>
              <a:latin typeface="Proxima Nova"/>
              <a:ea typeface="Proxima Nova"/>
              <a:cs typeface="Proxima Nova"/>
              <a:sym typeface="Proxima Nova"/>
            </a:endParaRPr>
          </a:p>
        </p:txBody>
      </p:sp>
      <p:sp>
        <p:nvSpPr>
          <p:cNvPr id="344" name="Google Shape;344;p51"/>
          <p:cNvSpPr txBox="1"/>
          <p:nvPr/>
        </p:nvSpPr>
        <p:spPr>
          <a:xfrm>
            <a:off x="3938850" y="2571750"/>
            <a:ext cx="1266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Mixed kernel</a:t>
            </a:r>
            <a:endParaRPr>
              <a:latin typeface="Proxima Nova"/>
              <a:ea typeface="Proxima Nova"/>
              <a:cs typeface="Proxima Nova"/>
              <a:sym typeface="Proxima Nova"/>
            </a:endParaRPr>
          </a:p>
        </p:txBody>
      </p:sp>
      <p:sp>
        <p:nvSpPr>
          <p:cNvPr id="345" name="Google Shape;345;p51"/>
          <p:cNvSpPr txBox="1"/>
          <p:nvPr/>
        </p:nvSpPr>
        <p:spPr>
          <a:xfrm>
            <a:off x="6711900" y="2571750"/>
            <a:ext cx="1081200" cy="1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Matern</a:t>
            </a:r>
            <a:endParaRPr>
              <a:latin typeface="Proxima Nova"/>
              <a:ea typeface="Proxima Nova"/>
              <a:cs typeface="Proxima Nova"/>
              <a:sym typeface="Proxima Nova"/>
            </a:endParaRPr>
          </a:p>
        </p:txBody>
      </p:sp>
      <p:sp>
        <p:nvSpPr>
          <p:cNvPr id="346" name="Google Shape;346;p51"/>
          <p:cNvSpPr txBox="1"/>
          <p:nvPr/>
        </p:nvSpPr>
        <p:spPr>
          <a:xfrm>
            <a:off x="798800" y="4616850"/>
            <a:ext cx="16464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Rational Quadratic</a:t>
            </a:r>
            <a:endParaRPr>
              <a:latin typeface="Proxima Nova"/>
              <a:ea typeface="Proxima Nova"/>
              <a:cs typeface="Proxima Nova"/>
              <a:sym typeface="Proxima Nova"/>
            </a:endParaRPr>
          </a:p>
        </p:txBody>
      </p:sp>
      <p:sp>
        <p:nvSpPr>
          <p:cNvPr id="347" name="Google Shape;347;p51"/>
          <p:cNvSpPr txBox="1"/>
          <p:nvPr/>
        </p:nvSpPr>
        <p:spPr>
          <a:xfrm>
            <a:off x="4169325" y="4616850"/>
            <a:ext cx="506700" cy="1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RBF</a:t>
            </a:r>
            <a:endParaRPr>
              <a:latin typeface="Proxima Nova"/>
              <a:ea typeface="Proxima Nova"/>
              <a:cs typeface="Proxima Nova"/>
              <a:sym typeface="Proxima Nova"/>
            </a:endParaRPr>
          </a:p>
        </p:txBody>
      </p:sp>
      <p:sp>
        <p:nvSpPr>
          <p:cNvPr id="348" name="Google Shape;348;p51"/>
          <p:cNvSpPr txBox="1"/>
          <p:nvPr/>
        </p:nvSpPr>
        <p:spPr>
          <a:xfrm>
            <a:off x="6512200" y="4616850"/>
            <a:ext cx="1578000" cy="1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Spectral Mixture</a:t>
            </a:r>
            <a:endParaRPr>
              <a:latin typeface="Proxima Nova"/>
              <a:ea typeface="Proxima Nova"/>
              <a:cs typeface="Proxima Nova"/>
              <a:sym typeface="Proxima Nova"/>
            </a:endParaRPr>
          </a:p>
        </p:txBody>
      </p:sp>
      <p:pic>
        <p:nvPicPr>
          <p:cNvPr id="349" name="Google Shape;349;p51"/>
          <p:cNvPicPr preferRelativeResize="0"/>
          <p:nvPr/>
        </p:nvPicPr>
        <p:blipFill>
          <a:blip r:embed="rId3">
            <a:alphaModFix/>
          </a:blip>
          <a:stretch>
            <a:fillRect/>
          </a:stretch>
        </p:blipFill>
        <p:spPr>
          <a:xfrm>
            <a:off x="384025" y="1308450"/>
            <a:ext cx="2214350" cy="1311400"/>
          </a:xfrm>
          <a:prstGeom prst="rect">
            <a:avLst/>
          </a:prstGeom>
          <a:noFill/>
          <a:ln>
            <a:noFill/>
          </a:ln>
        </p:spPr>
      </p:pic>
      <p:pic>
        <p:nvPicPr>
          <p:cNvPr id="350" name="Google Shape;350;p51"/>
          <p:cNvPicPr preferRelativeResize="0"/>
          <p:nvPr/>
        </p:nvPicPr>
        <p:blipFill>
          <a:blip r:embed="rId4">
            <a:alphaModFix/>
          </a:blip>
          <a:stretch>
            <a:fillRect/>
          </a:stretch>
        </p:blipFill>
        <p:spPr>
          <a:xfrm>
            <a:off x="3112325" y="1270875"/>
            <a:ext cx="2381875" cy="1348975"/>
          </a:xfrm>
          <a:prstGeom prst="rect">
            <a:avLst/>
          </a:prstGeom>
          <a:noFill/>
          <a:ln>
            <a:noFill/>
          </a:ln>
        </p:spPr>
      </p:pic>
      <p:pic>
        <p:nvPicPr>
          <p:cNvPr id="351" name="Google Shape;351;p51"/>
          <p:cNvPicPr preferRelativeResize="0"/>
          <p:nvPr/>
        </p:nvPicPr>
        <p:blipFill>
          <a:blip r:embed="rId4">
            <a:alphaModFix/>
          </a:blip>
          <a:stretch>
            <a:fillRect/>
          </a:stretch>
        </p:blipFill>
        <p:spPr>
          <a:xfrm>
            <a:off x="6008150" y="1308450"/>
            <a:ext cx="2381875" cy="1348975"/>
          </a:xfrm>
          <a:prstGeom prst="rect">
            <a:avLst/>
          </a:prstGeom>
          <a:noFill/>
          <a:ln>
            <a:noFill/>
          </a:ln>
        </p:spPr>
      </p:pic>
      <p:pic>
        <p:nvPicPr>
          <p:cNvPr id="352" name="Google Shape;352;p51"/>
          <p:cNvPicPr preferRelativeResize="0"/>
          <p:nvPr/>
        </p:nvPicPr>
        <p:blipFill>
          <a:blip r:embed="rId5">
            <a:alphaModFix/>
          </a:blip>
          <a:stretch>
            <a:fillRect/>
          </a:stretch>
        </p:blipFill>
        <p:spPr>
          <a:xfrm>
            <a:off x="454825" y="3145900"/>
            <a:ext cx="2214350" cy="1470950"/>
          </a:xfrm>
          <a:prstGeom prst="rect">
            <a:avLst/>
          </a:prstGeom>
          <a:noFill/>
          <a:ln>
            <a:noFill/>
          </a:ln>
        </p:spPr>
      </p:pic>
      <p:pic>
        <p:nvPicPr>
          <p:cNvPr id="353" name="Google Shape;353;p51"/>
          <p:cNvPicPr preferRelativeResize="0"/>
          <p:nvPr/>
        </p:nvPicPr>
        <p:blipFill>
          <a:blip r:embed="rId5">
            <a:alphaModFix/>
          </a:blip>
          <a:stretch>
            <a:fillRect/>
          </a:stretch>
        </p:blipFill>
        <p:spPr>
          <a:xfrm>
            <a:off x="3112325" y="3145900"/>
            <a:ext cx="2381875" cy="1470950"/>
          </a:xfrm>
          <a:prstGeom prst="rect">
            <a:avLst/>
          </a:prstGeom>
          <a:noFill/>
          <a:ln>
            <a:noFill/>
          </a:ln>
        </p:spPr>
      </p:pic>
      <p:pic>
        <p:nvPicPr>
          <p:cNvPr id="354" name="Google Shape;354;p51"/>
          <p:cNvPicPr preferRelativeResize="0"/>
          <p:nvPr/>
        </p:nvPicPr>
        <p:blipFill>
          <a:blip r:embed="rId4">
            <a:alphaModFix/>
          </a:blip>
          <a:stretch>
            <a:fillRect/>
          </a:stretch>
        </p:blipFill>
        <p:spPr>
          <a:xfrm>
            <a:off x="6110263" y="3206888"/>
            <a:ext cx="2381875" cy="1348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 not enough labelled data</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Recent data from GWAC not open to public yet</a:t>
            </a:r>
            <a:endParaRPr/>
          </a:p>
          <a:p>
            <a:pPr indent="-317500" lvl="1" marL="914400" rtl="0" algn="l">
              <a:spcBef>
                <a:spcPts val="0"/>
              </a:spcBef>
              <a:spcAft>
                <a:spcPts val="0"/>
              </a:spcAft>
              <a:buSzPts val="1400"/>
              <a:buChar char="○"/>
            </a:pPr>
            <a:r>
              <a:rPr lang="en" sz="1050">
                <a:solidFill>
                  <a:srgbClr val="333333"/>
                </a:solidFill>
                <a:highlight>
                  <a:srgbClr val="FFFFFF"/>
                </a:highlight>
                <a:latin typeface="Arial"/>
                <a:ea typeface="Arial"/>
                <a:cs typeface="Arial"/>
                <a:sym typeface="Arial"/>
              </a:rPr>
              <a:t>Sun Y., Zhao Z., Ma X., Du Z. Hybrid Model for Efficient Anomaly Detection in Short-timescale GWAC Light Curves and Similar Datasets. Proceedings of the Institute for System Programming, vol. 31, issue 2, 2019, pp. 33-40. DOI: 10.15514/ISPRAS-2019-31(2)-3.</a:t>
            </a:r>
            <a:endParaRPr/>
          </a:p>
          <a:p>
            <a:pPr indent="-342900" lvl="0" marL="457200" rtl="0" algn="l">
              <a:spcBef>
                <a:spcPts val="0"/>
              </a:spcBef>
              <a:spcAft>
                <a:spcPts val="0"/>
              </a:spcAft>
              <a:buSzPts val="1800"/>
              <a:buChar char="●"/>
            </a:pPr>
            <a:r>
              <a:rPr lang="en"/>
              <a:t>Resort to generating simulated data to train, and visually inspect the performance on the real data</a:t>
            </a:r>
            <a:endParaRPr/>
          </a:p>
          <a:p>
            <a:pPr indent="0" lvl="0" marL="0" rtl="0" algn="l">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Process - Confidence region</a:t>
            </a:r>
            <a:endParaRPr/>
          </a:p>
          <a:p>
            <a:pPr indent="0" lvl="0" marL="0" rtl="0" algn="l">
              <a:spcBef>
                <a:spcPts val="0"/>
              </a:spcBef>
              <a:spcAft>
                <a:spcPts val="0"/>
              </a:spcAft>
              <a:buNone/>
            </a:pPr>
            <a:r>
              <a:t/>
            </a:r>
            <a:endParaRPr/>
          </a:p>
        </p:txBody>
      </p:sp>
      <p:sp>
        <p:nvSpPr>
          <p:cNvPr id="360" name="Google Shape;360;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difference in the confidence bound at different timepoints are at a very minute scale thus unobservable </a:t>
            </a:r>
            <a:endParaRPr/>
          </a:p>
        </p:txBody>
      </p:sp>
      <p:pic>
        <p:nvPicPr>
          <p:cNvPr id="361" name="Google Shape;361;p52"/>
          <p:cNvPicPr preferRelativeResize="0"/>
          <p:nvPr/>
        </p:nvPicPr>
        <p:blipFill>
          <a:blip r:embed="rId3">
            <a:alphaModFix/>
          </a:blip>
          <a:stretch>
            <a:fillRect/>
          </a:stretch>
        </p:blipFill>
        <p:spPr>
          <a:xfrm>
            <a:off x="2382575" y="2232725"/>
            <a:ext cx="3072650" cy="208350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Process - Residual / Standard deviation</a:t>
            </a:r>
            <a:endParaRPr/>
          </a:p>
        </p:txBody>
      </p:sp>
      <p:sp>
        <p:nvSpPr>
          <p:cNvPr id="367" name="Google Shape;367;p53"/>
          <p:cNvSpPr txBox="1"/>
          <p:nvPr>
            <p:ph idx="1" type="body"/>
          </p:nvPr>
        </p:nvSpPr>
        <p:spPr>
          <a:xfrm>
            <a:off x="311700" y="1152475"/>
            <a:ext cx="8520600" cy="483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Same</a:t>
            </a:r>
            <a:r>
              <a:rPr lang="en"/>
              <a:t> for every kernel</a:t>
            </a:r>
            <a:endParaRPr/>
          </a:p>
        </p:txBody>
      </p:sp>
      <p:pic>
        <p:nvPicPr>
          <p:cNvPr id="368" name="Google Shape;368;p53"/>
          <p:cNvPicPr preferRelativeResize="0"/>
          <p:nvPr/>
        </p:nvPicPr>
        <p:blipFill>
          <a:blip r:embed="rId3">
            <a:alphaModFix/>
          </a:blip>
          <a:stretch>
            <a:fillRect/>
          </a:stretch>
        </p:blipFill>
        <p:spPr>
          <a:xfrm>
            <a:off x="1896125" y="1770825"/>
            <a:ext cx="3657600" cy="2362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Process-GRU Residual result </a:t>
            </a:r>
            <a:endParaRPr/>
          </a:p>
        </p:txBody>
      </p:sp>
      <p:sp>
        <p:nvSpPr>
          <p:cNvPr id="374" name="Google Shape;374;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Kernel - Rational Quadratic</a:t>
            </a:r>
            <a:endParaRPr/>
          </a:p>
          <a:p>
            <a:pPr indent="-304800" lvl="1" marL="914400" rtl="0" algn="l">
              <a:spcBef>
                <a:spcPts val="0"/>
              </a:spcBef>
              <a:spcAft>
                <a:spcPts val="0"/>
              </a:spcAft>
              <a:buSzPts val="1200"/>
              <a:buChar char="○"/>
            </a:pPr>
            <a:r>
              <a:rPr lang="en" sz="1200">
                <a:solidFill>
                  <a:srgbClr val="212121"/>
                </a:solidFill>
                <a:highlight>
                  <a:srgbClr val="FFFFFF"/>
                </a:highlight>
              </a:rPr>
              <a:t>Best threshold:  0.99999994</a:t>
            </a:r>
            <a:endParaRPr sz="1200">
              <a:solidFill>
                <a:srgbClr val="212121"/>
              </a:solidFill>
              <a:highlight>
                <a:srgbClr val="FFFFFF"/>
              </a:highlight>
            </a:endParaRPr>
          </a:p>
          <a:p>
            <a:pPr indent="-304800" lvl="1" marL="914400" rtl="0" algn="l">
              <a:spcBef>
                <a:spcPts val="0"/>
              </a:spcBef>
              <a:spcAft>
                <a:spcPts val="0"/>
              </a:spcAft>
              <a:buSzPts val="1200"/>
              <a:buChar char="○"/>
            </a:pPr>
            <a:r>
              <a:rPr lang="en" sz="1200">
                <a:solidFill>
                  <a:srgbClr val="212121"/>
                </a:solidFill>
                <a:highlight>
                  <a:srgbClr val="FFFFFF"/>
                </a:highlight>
              </a:rPr>
              <a:t>Best F1-Score:  0.5258975450546332</a:t>
            </a:r>
            <a:endParaRPr sz="1200"/>
          </a:p>
          <a:p>
            <a:pPr indent="0" lvl="0" marL="457200" rtl="0" algn="l">
              <a:spcBef>
                <a:spcPts val="1600"/>
              </a:spcBef>
              <a:spcAft>
                <a:spcPts val="1600"/>
              </a:spcAft>
              <a:buNone/>
            </a:pPr>
            <a:r>
              <a:t/>
            </a:r>
            <a:endParaRPr/>
          </a:p>
        </p:txBody>
      </p:sp>
      <p:pic>
        <p:nvPicPr>
          <p:cNvPr id="375" name="Google Shape;375;p54"/>
          <p:cNvPicPr preferRelativeResize="0"/>
          <p:nvPr/>
        </p:nvPicPr>
        <p:blipFill>
          <a:blip r:embed="rId3">
            <a:alphaModFix/>
          </a:blip>
          <a:stretch>
            <a:fillRect/>
          </a:stretch>
        </p:blipFill>
        <p:spPr>
          <a:xfrm>
            <a:off x="759200" y="2873725"/>
            <a:ext cx="3543300" cy="1882475"/>
          </a:xfrm>
          <a:prstGeom prst="rect">
            <a:avLst/>
          </a:prstGeom>
          <a:noFill/>
          <a:ln>
            <a:noFill/>
          </a:ln>
        </p:spPr>
      </p:pic>
      <p:pic>
        <p:nvPicPr>
          <p:cNvPr id="376" name="Google Shape;376;p54"/>
          <p:cNvPicPr preferRelativeResize="0"/>
          <p:nvPr/>
        </p:nvPicPr>
        <p:blipFill>
          <a:blip r:embed="rId4">
            <a:alphaModFix/>
          </a:blip>
          <a:stretch>
            <a:fillRect/>
          </a:stretch>
        </p:blipFill>
        <p:spPr>
          <a:xfrm>
            <a:off x="5211700" y="2873725"/>
            <a:ext cx="3399775" cy="1718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Google Shape;381;p55"/>
          <p:cNvPicPr preferRelativeResize="0"/>
          <p:nvPr/>
        </p:nvPicPr>
        <p:blipFill>
          <a:blip r:embed="rId3">
            <a:alphaModFix/>
          </a:blip>
          <a:stretch>
            <a:fillRect/>
          </a:stretch>
        </p:blipFill>
        <p:spPr>
          <a:xfrm>
            <a:off x="535775" y="165600"/>
            <a:ext cx="7687351" cy="4812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Process-GRU Evaluation graphs</a:t>
            </a:r>
            <a:endParaRPr/>
          </a:p>
        </p:txBody>
      </p:sp>
      <p:pic>
        <p:nvPicPr>
          <p:cNvPr id="387" name="Google Shape;387;p56"/>
          <p:cNvPicPr preferRelativeResize="0"/>
          <p:nvPr/>
        </p:nvPicPr>
        <p:blipFill>
          <a:blip r:embed="rId3">
            <a:alphaModFix/>
          </a:blip>
          <a:stretch>
            <a:fillRect/>
          </a:stretch>
        </p:blipFill>
        <p:spPr>
          <a:xfrm>
            <a:off x="941475" y="1131175"/>
            <a:ext cx="6890676" cy="3820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93" name="Google Shape;393;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Detect microlensing events using RNN, RNN-ARIMA, and RNN-Gaussian Process models</a:t>
            </a:r>
            <a:endParaRPr/>
          </a:p>
          <a:p>
            <a:pPr indent="-342900" lvl="0" marL="457200" rtl="0" algn="l">
              <a:spcBef>
                <a:spcPts val="0"/>
              </a:spcBef>
              <a:spcAft>
                <a:spcPts val="0"/>
              </a:spcAft>
              <a:buSzPts val="1800"/>
              <a:buChar char="●"/>
            </a:pPr>
            <a:r>
              <a:rPr lang="en"/>
              <a:t>These models can be used as an early warning detection system or for </a:t>
            </a:r>
            <a:r>
              <a:rPr lang="en"/>
              <a:t>microlensing event labeling</a:t>
            </a:r>
            <a:endParaRPr/>
          </a:p>
          <a:p>
            <a:pPr indent="0" lvl="0" marL="45720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8"/>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MOA light curves presented</a:t>
            </a:r>
            <a:endParaRPr/>
          </a:p>
        </p:txBody>
      </p:sp>
      <p:sp>
        <p:nvSpPr>
          <p:cNvPr id="404" name="Google Shape;404;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t>gb18/R/9/gb18-R-9-4-30462.phot</a:t>
            </a:r>
            <a:endParaRPr sz="900"/>
          </a:p>
          <a:p>
            <a:pPr indent="0" lvl="0" marL="0" rtl="0" algn="l">
              <a:lnSpc>
                <a:spcPct val="100000"/>
              </a:lnSpc>
              <a:spcBef>
                <a:spcPts val="1600"/>
              </a:spcBef>
              <a:spcAft>
                <a:spcPts val="0"/>
              </a:spcAft>
              <a:buNone/>
            </a:pPr>
            <a:r>
              <a:rPr lang="en" sz="900"/>
              <a:t>gb18/R/9/gb18-R-9-6-137778.phot</a:t>
            </a:r>
            <a:endParaRPr sz="900"/>
          </a:p>
          <a:p>
            <a:pPr indent="0" lvl="0" marL="0" rtl="0" algn="l">
              <a:lnSpc>
                <a:spcPct val="100000"/>
              </a:lnSpc>
              <a:spcBef>
                <a:spcPts val="1600"/>
              </a:spcBef>
              <a:spcAft>
                <a:spcPts val="0"/>
              </a:spcAft>
              <a:buNone/>
            </a:pPr>
            <a:r>
              <a:rPr lang="en" sz="900"/>
              <a:t>gb18/R/9/gb18-R-9-3-87282.phot</a:t>
            </a:r>
            <a:endParaRPr sz="900"/>
          </a:p>
          <a:p>
            <a:pPr indent="0" lvl="0" marL="0" rtl="0" algn="l">
              <a:lnSpc>
                <a:spcPct val="100000"/>
              </a:lnSpc>
              <a:spcBef>
                <a:spcPts val="1600"/>
              </a:spcBef>
              <a:spcAft>
                <a:spcPts val="0"/>
              </a:spcAft>
              <a:buNone/>
            </a:pPr>
            <a:r>
              <a:rPr lang="en" sz="900"/>
              <a:t>gb18/R/9/gb18-R-9-2-135512.phot</a:t>
            </a:r>
            <a:endParaRPr sz="900"/>
          </a:p>
          <a:p>
            <a:pPr indent="0" lvl="0" marL="0" rtl="0" algn="l">
              <a:lnSpc>
                <a:spcPct val="100000"/>
              </a:lnSpc>
              <a:spcBef>
                <a:spcPts val="1600"/>
              </a:spcBef>
              <a:spcAft>
                <a:spcPts val="0"/>
              </a:spcAft>
              <a:buNone/>
            </a:pPr>
            <a:r>
              <a:rPr lang="en" sz="900"/>
              <a:t>gb18/R/9/gb18-R-9-5-156745.phot</a:t>
            </a:r>
            <a:endParaRPr sz="900"/>
          </a:p>
          <a:p>
            <a:pPr indent="0" lvl="0" marL="0" rtl="0" algn="l">
              <a:lnSpc>
                <a:spcPct val="100000"/>
              </a:lnSpc>
              <a:spcBef>
                <a:spcPts val="1600"/>
              </a:spcBef>
              <a:spcAft>
                <a:spcPts val="0"/>
              </a:spcAft>
              <a:buNone/>
            </a:pPr>
            <a:r>
              <a:rPr lang="en" sz="900"/>
              <a:t>gb18/R/9/gb18-R-9-0-85169.phot</a:t>
            </a:r>
            <a:endParaRPr sz="900"/>
          </a:p>
          <a:p>
            <a:pPr indent="0" lvl="0" marL="0" rtl="0" algn="l">
              <a:lnSpc>
                <a:spcPct val="100000"/>
              </a:lnSpc>
              <a:spcBef>
                <a:spcPts val="1600"/>
              </a:spcBef>
              <a:spcAft>
                <a:spcPts val="0"/>
              </a:spcAft>
              <a:buNone/>
            </a:pPr>
            <a:r>
              <a:rPr lang="en" sz="900"/>
              <a:t>gb18/R/2/gb18-R-2-7-215114.phot</a:t>
            </a:r>
            <a:endParaRPr sz="900"/>
          </a:p>
          <a:p>
            <a:pPr indent="0" lvl="0" marL="0" rtl="0" algn="l">
              <a:lnSpc>
                <a:spcPct val="100000"/>
              </a:lnSpc>
              <a:spcBef>
                <a:spcPts val="1600"/>
              </a:spcBef>
              <a:spcAft>
                <a:spcPts val="0"/>
              </a:spcAft>
              <a:buNone/>
            </a:pPr>
            <a:r>
              <a:rPr lang="en" sz="900"/>
              <a:t>gb18/R/2/gb18-R-2-4-119901.phot</a:t>
            </a:r>
            <a:endParaRPr sz="900"/>
          </a:p>
          <a:p>
            <a:pPr indent="0" lvl="0" marL="0" rtl="0" algn="l">
              <a:lnSpc>
                <a:spcPct val="100000"/>
              </a:lnSpc>
              <a:spcBef>
                <a:spcPts val="1600"/>
              </a:spcBef>
              <a:spcAft>
                <a:spcPts val="0"/>
              </a:spcAft>
              <a:buNone/>
            </a:pPr>
            <a:r>
              <a:rPr lang="en" sz="900"/>
              <a:t>gb18/R/2/gb18-R-2-3-72409.phot</a:t>
            </a:r>
            <a:endParaRPr sz="900"/>
          </a:p>
          <a:p>
            <a:pPr indent="0" lvl="0" marL="0" rtl="0" algn="l">
              <a:lnSpc>
                <a:spcPct val="100000"/>
              </a:lnSpc>
              <a:spcBef>
                <a:spcPts val="1600"/>
              </a:spcBef>
              <a:spcAft>
                <a:spcPts val="1600"/>
              </a:spcAft>
              <a:buNone/>
            </a:pPr>
            <a:r>
              <a:rPr lang="en" sz="900"/>
              <a:t>gb18/R/2/gb18-R-2-2-45059.phot</a:t>
            </a:r>
            <a:endParaRPr sz="9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MOA Data Acknowledgement</a:t>
            </a:r>
            <a:endParaRPr/>
          </a:p>
        </p:txBody>
      </p:sp>
      <p:sp>
        <p:nvSpPr>
          <p:cNvPr id="410" name="Google Shape;410;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paper makes use of data obtained by the MOA collaboration with the 1.8 metre MOA-II telescope at the University of Canterbury Mount John Observatory, Lake Tekapo, New Zealand. The MOA collaboration is supported by JSPS KAKENHI grant and the Royal Society of New Zealand Marsden Fund. These data are made available using services at the NASA Exoplanet Archive, which is operated by the California Institute of Technology, under contract with the National Aeronautics and Space Administration under the Exoplanet Exploration Program.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Generation</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Qiu, Jiaming &amp; Sun, Yankui &amp; Wu, Chao &amp; Du, Zhihui &amp; Wei, Jianyan. (2018). NFD: Toward Real-time Mining of Short-timescale Gravitational Microlensing Events. Publications of the Astronomical Society of the Pacific. 130. 104504. 10.1088/1538-3873/aada6f. </a:t>
            </a:r>
            <a:endParaRPr sz="1000"/>
          </a:p>
          <a:p>
            <a:pPr indent="-342900" lvl="0" marL="457200" rtl="0" algn="l">
              <a:spcBef>
                <a:spcPts val="0"/>
              </a:spcBef>
              <a:spcAft>
                <a:spcPts val="0"/>
              </a:spcAft>
              <a:buSzPts val="1800"/>
              <a:buChar char="●"/>
            </a:pPr>
            <a:r>
              <a:rPr lang="en"/>
              <a:t>Data = Baseline + Lens Magnification + Noise</a:t>
            </a:r>
            <a:endParaRPr/>
          </a:p>
          <a:p>
            <a:pPr indent="0" lvl="0" marL="0" rtl="0" algn="l">
              <a:spcBef>
                <a:spcPts val="1600"/>
              </a:spcBef>
              <a:spcAft>
                <a:spcPts val="1600"/>
              </a:spcAft>
              <a:buNone/>
            </a:pPr>
            <a:r>
              <a:t/>
            </a:r>
            <a:endParaRPr sz="1000"/>
          </a:p>
        </p:txBody>
      </p:sp>
      <p:pic>
        <p:nvPicPr>
          <p:cNvPr id="87" name="Google Shape;87;p17"/>
          <p:cNvPicPr preferRelativeResize="0"/>
          <p:nvPr/>
        </p:nvPicPr>
        <p:blipFill>
          <a:blip r:embed="rId3">
            <a:alphaModFix/>
          </a:blip>
          <a:stretch>
            <a:fillRect/>
          </a:stretch>
        </p:blipFill>
        <p:spPr>
          <a:xfrm>
            <a:off x="487276" y="2410175"/>
            <a:ext cx="2241151" cy="2632050"/>
          </a:xfrm>
          <a:prstGeom prst="rect">
            <a:avLst/>
          </a:prstGeom>
          <a:noFill/>
          <a:ln>
            <a:noFill/>
          </a:ln>
        </p:spPr>
      </p:pic>
      <p:pic>
        <p:nvPicPr>
          <p:cNvPr id="88" name="Google Shape;88;p17"/>
          <p:cNvPicPr preferRelativeResize="0"/>
          <p:nvPr/>
        </p:nvPicPr>
        <p:blipFill>
          <a:blip r:embed="rId4">
            <a:alphaModFix/>
          </a:blip>
          <a:stretch>
            <a:fillRect/>
          </a:stretch>
        </p:blipFill>
        <p:spPr>
          <a:xfrm>
            <a:off x="2952350" y="2173250"/>
            <a:ext cx="3966975" cy="286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Generation</a:t>
            </a:r>
            <a:endParaRPr/>
          </a:p>
          <a:p>
            <a:pPr indent="0" lvl="0" marL="0" rtl="0" algn="l">
              <a:spcBef>
                <a:spcPts val="0"/>
              </a:spcBef>
              <a:spcAft>
                <a:spcPts val="0"/>
              </a:spcAft>
              <a:buNone/>
            </a:pPr>
            <a:r>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 name="Google Shape;95;p18"/>
          <p:cNvPicPr preferRelativeResize="0"/>
          <p:nvPr/>
        </p:nvPicPr>
        <p:blipFill>
          <a:blip r:embed="rId3">
            <a:alphaModFix/>
          </a:blip>
          <a:stretch>
            <a:fillRect/>
          </a:stretch>
        </p:blipFill>
        <p:spPr>
          <a:xfrm>
            <a:off x="311688" y="1781775"/>
            <a:ext cx="3857625" cy="2362200"/>
          </a:xfrm>
          <a:prstGeom prst="rect">
            <a:avLst/>
          </a:prstGeom>
          <a:noFill/>
          <a:ln>
            <a:noFill/>
          </a:ln>
        </p:spPr>
      </p:pic>
      <p:pic>
        <p:nvPicPr>
          <p:cNvPr id="96" name="Google Shape;96;p18"/>
          <p:cNvPicPr preferRelativeResize="0"/>
          <p:nvPr/>
        </p:nvPicPr>
        <p:blipFill>
          <a:blip r:embed="rId4">
            <a:alphaModFix/>
          </a:blip>
          <a:stretch>
            <a:fillRect/>
          </a:stretch>
        </p:blipFill>
        <p:spPr>
          <a:xfrm>
            <a:off x="4993713" y="1729375"/>
            <a:ext cx="3838575" cy="2466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Generation</a:t>
            </a:r>
            <a:endParaRPr/>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Randomize lens radius and shift</a:t>
            </a:r>
            <a:endParaRPr/>
          </a:p>
          <a:p>
            <a:pPr indent="-342900" lvl="0" marL="457200" rtl="0" algn="l">
              <a:spcBef>
                <a:spcPts val="0"/>
              </a:spcBef>
              <a:spcAft>
                <a:spcPts val="0"/>
              </a:spcAft>
              <a:buSzPts val="1800"/>
              <a:buChar char="●"/>
            </a:pPr>
            <a:r>
              <a:rPr lang="en"/>
              <a:t>Labelling: Set radius * 1.5 before and after the shift to be anomaly</a:t>
            </a:r>
            <a:endParaRPr/>
          </a:p>
          <a:p>
            <a:pPr indent="-342900" lvl="0" marL="457200" rtl="0" algn="l">
              <a:spcBef>
                <a:spcPts val="0"/>
              </a:spcBef>
              <a:spcAft>
                <a:spcPts val="0"/>
              </a:spcAft>
              <a:buSzPts val="1800"/>
              <a:buChar char="●"/>
            </a:pPr>
            <a:r>
              <a:rPr lang="en"/>
              <a:t>Use first 20% of data to normalize the data afterwards</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152400" y="152400"/>
            <a:ext cx="8881051"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RNN architecture and training</a:t>
            </a:r>
            <a:endParaRPr/>
          </a:p>
        </p:txBody>
      </p:sp>
      <p:sp>
        <p:nvSpPr>
          <p:cNvPr id="113" name="Google Shape;113;p21"/>
          <p:cNvSpPr txBox="1"/>
          <p:nvPr/>
        </p:nvSpPr>
        <p:spPr>
          <a:xfrm>
            <a:off x="367400" y="1092250"/>
            <a:ext cx="8464800" cy="375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20% Dropout rate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Adam optimizer</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learning_rate=0.001, beta_1=0.9, beta_2=0.999 (Keras default)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Binary classification loss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Four models</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LSTM(h=200, tanh) -&gt; FC(1, sigmoid)</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LSTM(h=200, tanh) -&gt; LSTM(h=100, tanh) -&gt; FC(1, sigmoid)</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GRU</a:t>
            </a:r>
            <a:r>
              <a:rPr lang="en">
                <a:latin typeface="Proxima Nova"/>
                <a:ea typeface="Proxima Nova"/>
                <a:cs typeface="Proxima Nova"/>
                <a:sym typeface="Proxima Nova"/>
              </a:rPr>
              <a:t>(h=200, tanh) -&gt; FC(1, sigmoid)</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GRU(h=200, tanh) -&gt; GRU(h=100, tanh) -&gt; FC(1, sigmoid)</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Training set: 500, each with 1000 time segment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Test set: 100, each with 1000 time segment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Dev set: 100, each with 2000 time segment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Learning curve metric: F1 against predictions on each time segment.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Performance characteristic on Dev set: Precision-Recall graph (vs. threshold), and F1 score derived from the graph</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